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325" r:id="rId4"/>
    <p:sldId id="264" r:id="rId5"/>
    <p:sldId id="330" r:id="rId6"/>
    <p:sldId id="331" r:id="rId7"/>
    <p:sldId id="333" r:id="rId8"/>
    <p:sldId id="332" r:id="rId9"/>
    <p:sldId id="370" r:id="rId10"/>
    <p:sldId id="327" r:id="rId11"/>
    <p:sldId id="328" r:id="rId12"/>
    <p:sldId id="329" r:id="rId13"/>
    <p:sldId id="361" r:id="rId14"/>
    <p:sldId id="362" r:id="rId15"/>
    <p:sldId id="278" r:id="rId16"/>
    <p:sldId id="365" r:id="rId17"/>
    <p:sldId id="366" r:id="rId18"/>
    <p:sldId id="367" r:id="rId19"/>
    <p:sldId id="368" r:id="rId20"/>
    <p:sldId id="364" r:id="rId21"/>
    <p:sldId id="334" r:id="rId22"/>
    <p:sldId id="270" r:id="rId23"/>
    <p:sldId id="335" r:id="rId24"/>
    <p:sldId id="336" r:id="rId25"/>
    <p:sldId id="297" r:id="rId26"/>
    <p:sldId id="337" r:id="rId27"/>
    <p:sldId id="280" r:id="rId28"/>
    <p:sldId id="299" r:id="rId29"/>
    <p:sldId id="339" r:id="rId30"/>
    <p:sldId id="338" r:id="rId31"/>
    <p:sldId id="340" r:id="rId32"/>
    <p:sldId id="341" r:id="rId33"/>
    <p:sldId id="343" r:id="rId34"/>
    <p:sldId id="344" r:id="rId35"/>
    <p:sldId id="345" r:id="rId36"/>
    <p:sldId id="346" r:id="rId37"/>
    <p:sldId id="372" r:id="rId38"/>
    <p:sldId id="363" r:id="rId39"/>
    <p:sldId id="382" r:id="rId40"/>
    <p:sldId id="348" r:id="rId41"/>
    <p:sldId id="373" r:id="rId42"/>
    <p:sldId id="371" r:id="rId43"/>
    <p:sldId id="383" r:id="rId44"/>
    <p:sldId id="349" r:id="rId45"/>
    <p:sldId id="374" r:id="rId46"/>
    <p:sldId id="378" r:id="rId47"/>
    <p:sldId id="379" r:id="rId48"/>
    <p:sldId id="375" r:id="rId49"/>
    <p:sldId id="384" r:id="rId50"/>
    <p:sldId id="376" r:id="rId51"/>
    <p:sldId id="380" r:id="rId52"/>
    <p:sldId id="265"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2019\2%20trimestre\consolidado%20pqrs%202019.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Lyly%20Garzon\Downloads\GRAFICAS%20PRODUCTIVIDAD%202018%20vs%202019.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Lyly%20Garzon\Downloads\GRAFICAS%20PRODUCTIVIDAD%202018%20vs%202019.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Lyly%20Garzon\Downloads\GRAFICAS%20PRODUCTIVIDAD%202018%20vs%202019.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Lyly%20Garzon\Downloads\GRAFICAS%20PRODUCTIVIDAD%202018%20vs%202019.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Lyly%20Garzon\Downloads\GRAFICAS%20PRODUCTIVIDAD%202018%20vs%202019.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Lyly%20Garzon\Downloads\GRAFICAS%20PRODUCTIVIDAD%202018%20vs%202019.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Lyly%20Garzon\Downloads\GRAFICAS%20PRODUCTIVIDAD%202018%20vs%202019.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Lyly%20Garzon\Downloads\GRAFICAS%20PRODUCTIVIDAD%202018%20vs%202019.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Lyly%20Garzon\Downloads\GRAFICAS%20PRODUCTIVIDAD%202018%20vs%202019.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C:\Users\Lyly%20Garzon\Downloads\GRAFICAS%20PRODUCTIVIDAD%202018%20vs%202019.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2019\2%20trimestre\consolidado%20pqrs%202019.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oleObject" Target="../embeddings/oleObject1.bin"/><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2.xml"/><Relationship Id="rId1" Type="http://schemas.openxmlformats.org/officeDocument/2006/relationships/oleObject" Target="file:///C:\Users\jurgac02\Desktop\INFOME%20CONCEJO\2019\CUARTO%20TRIMESTRE\INFORME%20CONSOLIDADO%202018%20VS%202019%20contratacion%20cps.xlsx"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3.xml"/><Relationship Id="rId1" Type="http://schemas.openxmlformats.org/officeDocument/2006/relationships/oleObject" Target="file:///C:\Users\jurgac02\Desktop\INFOME%20CONCEJO\2019\CUARTO%20TRIMESTRE\INFORME%20CONSOLIDADO%202018%20VS%202019%20contratacion%20cps.xlsx" TargetMode="Externa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Lyly%20Garzon\Downloads\graficas%20rendici&#243;n%20de%20cuenta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Lyly%20Garzon\Desktop\graficas%20rendici&#243;n%20de%20cuentas.NUEVA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Lyly%20Garzon\Downloads\graficas%20rendici&#243;n%20de%20cuentas..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  1 TRIMESTRE </c:v>
                </c:pt>
              </c:strCache>
            </c:strRef>
          </c:tx>
          <c:spPr>
            <a:solidFill>
              <a:schemeClr val="accent1"/>
            </a:solidFill>
            <a:ln>
              <a:noFill/>
            </a:ln>
            <a:effectLst/>
          </c:spPr>
          <c:invertIfNegative val="0"/>
          <c:dLbls>
            <c:dLbl>
              <c:idx val="5"/>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CC-4644-A2B5-64F3B23F14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FELICITACION</c:v>
                </c:pt>
                <c:pt idx="1">
                  <c:v>PETICION</c:v>
                </c:pt>
                <c:pt idx="2">
                  <c:v>QUEJA</c:v>
                </c:pt>
                <c:pt idx="3">
                  <c:v>RECLAMO</c:v>
                </c:pt>
                <c:pt idx="4">
                  <c:v>SUGERENCIA</c:v>
                </c:pt>
                <c:pt idx="5">
                  <c:v>TOTAL</c:v>
                </c:pt>
              </c:strCache>
            </c:strRef>
          </c:cat>
          <c:val>
            <c:numRef>
              <c:f>Hoja1!$B$2:$B$7</c:f>
              <c:numCache>
                <c:formatCode>General</c:formatCode>
                <c:ptCount val="6"/>
                <c:pt idx="0">
                  <c:v>61</c:v>
                </c:pt>
                <c:pt idx="1">
                  <c:v>22</c:v>
                </c:pt>
                <c:pt idx="2">
                  <c:v>81</c:v>
                </c:pt>
                <c:pt idx="3">
                  <c:v>4</c:v>
                </c:pt>
                <c:pt idx="4">
                  <c:v>22</c:v>
                </c:pt>
                <c:pt idx="5">
                  <c:v>190</c:v>
                </c:pt>
              </c:numCache>
            </c:numRef>
          </c:val>
          <c:extLst xmlns:c16r2="http://schemas.microsoft.com/office/drawing/2015/06/chart">
            <c:ext xmlns:c16="http://schemas.microsoft.com/office/drawing/2014/chart" uri="{C3380CC4-5D6E-409C-BE32-E72D297353CC}">
              <c16:uniqueId val="{00000000-F883-4BAA-8E0E-771549B6CEEE}"/>
            </c:ext>
          </c:extLst>
        </c:ser>
        <c:ser>
          <c:idx val="1"/>
          <c:order val="1"/>
          <c:tx>
            <c:strRef>
              <c:f>Hoja1!$C$1</c:f>
              <c:strCache>
                <c:ptCount val="1"/>
                <c:pt idx="0">
                  <c:v>TOTAL  2 TRIMESTRE </c:v>
                </c:pt>
              </c:strCache>
            </c:strRef>
          </c:tx>
          <c:spPr>
            <a:solidFill>
              <a:schemeClr val="accent2"/>
            </a:solidFill>
            <a:ln>
              <a:noFill/>
            </a:ln>
            <a:effectLst/>
          </c:spPr>
          <c:invertIfNegative val="0"/>
          <c:dLbls>
            <c:dLbl>
              <c:idx val="5"/>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CC-4644-A2B5-64F3B23F14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FELICITACION</c:v>
                </c:pt>
                <c:pt idx="1">
                  <c:v>PETICION</c:v>
                </c:pt>
                <c:pt idx="2">
                  <c:v>QUEJA</c:v>
                </c:pt>
                <c:pt idx="3">
                  <c:v>RECLAMO</c:v>
                </c:pt>
                <c:pt idx="4">
                  <c:v>SUGERENCIA</c:v>
                </c:pt>
                <c:pt idx="5">
                  <c:v>TOTAL</c:v>
                </c:pt>
              </c:strCache>
            </c:strRef>
          </c:cat>
          <c:val>
            <c:numRef>
              <c:f>Hoja1!$C$2:$C$7</c:f>
              <c:numCache>
                <c:formatCode>General</c:formatCode>
                <c:ptCount val="6"/>
                <c:pt idx="0">
                  <c:v>53</c:v>
                </c:pt>
                <c:pt idx="1">
                  <c:v>23</c:v>
                </c:pt>
                <c:pt idx="2">
                  <c:v>74</c:v>
                </c:pt>
                <c:pt idx="3">
                  <c:v>4</c:v>
                </c:pt>
                <c:pt idx="4">
                  <c:v>18</c:v>
                </c:pt>
                <c:pt idx="5">
                  <c:v>172</c:v>
                </c:pt>
              </c:numCache>
            </c:numRef>
          </c:val>
          <c:extLst xmlns:c16r2="http://schemas.microsoft.com/office/drawing/2015/06/chart">
            <c:ext xmlns:c16="http://schemas.microsoft.com/office/drawing/2014/chart" uri="{C3380CC4-5D6E-409C-BE32-E72D297353CC}">
              <c16:uniqueId val="{00000001-F883-4BAA-8E0E-771549B6CEEE}"/>
            </c:ext>
          </c:extLst>
        </c:ser>
        <c:ser>
          <c:idx val="2"/>
          <c:order val="2"/>
          <c:tx>
            <c:strRef>
              <c:f>Hoja1!$D$1</c:f>
              <c:strCache>
                <c:ptCount val="1"/>
                <c:pt idx="0">
                  <c:v>TOTAL  3 TRIMESTRE </c:v>
                </c:pt>
              </c:strCache>
            </c:strRef>
          </c:tx>
          <c:spPr>
            <a:solidFill>
              <a:schemeClr val="accent3"/>
            </a:solidFill>
            <a:ln>
              <a:noFill/>
            </a:ln>
            <a:effectLst/>
          </c:spPr>
          <c:invertIfNegative val="0"/>
          <c:dLbls>
            <c:dLbl>
              <c:idx val="5"/>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C-4644-A2B5-64F3B23F14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FELICITACION</c:v>
                </c:pt>
                <c:pt idx="1">
                  <c:v>PETICION</c:v>
                </c:pt>
                <c:pt idx="2">
                  <c:v>QUEJA</c:v>
                </c:pt>
                <c:pt idx="3">
                  <c:v>RECLAMO</c:v>
                </c:pt>
                <c:pt idx="4">
                  <c:v>SUGERENCIA</c:v>
                </c:pt>
                <c:pt idx="5">
                  <c:v>TOTAL</c:v>
                </c:pt>
              </c:strCache>
            </c:strRef>
          </c:cat>
          <c:val>
            <c:numRef>
              <c:f>Hoja1!$D$2:$D$7</c:f>
              <c:numCache>
                <c:formatCode>General</c:formatCode>
                <c:ptCount val="6"/>
                <c:pt idx="0">
                  <c:v>55</c:v>
                </c:pt>
                <c:pt idx="1">
                  <c:v>20</c:v>
                </c:pt>
                <c:pt idx="2">
                  <c:v>118</c:v>
                </c:pt>
                <c:pt idx="3">
                  <c:v>5</c:v>
                </c:pt>
                <c:pt idx="4">
                  <c:v>11</c:v>
                </c:pt>
                <c:pt idx="5">
                  <c:v>209</c:v>
                </c:pt>
              </c:numCache>
            </c:numRef>
          </c:val>
          <c:extLst xmlns:c16r2="http://schemas.microsoft.com/office/drawing/2015/06/chart">
            <c:ext xmlns:c16="http://schemas.microsoft.com/office/drawing/2014/chart" uri="{C3380CC4-5D6E-409C-BE32-E72D297353CC}">
              <c16:uniqueId val="{00000002-F883-4BAA-8E0E-771549B6CEEE}"/>
            </c:ext>
          </c:extLst>
        </c:ser>
        <c:ser>
          <c:idx val="3"/>
          <c:order val="3"/>
          <c:tx>
            <c:strRef>
              <c:f>Hoja1!$E$1</c:f>
              <c:strCache>
                <c:ptCount val="1"/>
                <c:pt idx="0">
                  <c:v>TOTAL 4 TRIMESTRE</c:v>
                </c:pt>
              </c:strCache>
            </c:strRef>
          </c:tx>
          <c:spPr>
            <a:solidFill>
              <a:schemeClr val="accent4"/>
            </a:solidFill>
            <a:ln>
              <a:noFill/>
            </a:ln>
            <a:effectLst/>
          </c:spPr>
          <c:invertIfNegative val="0"/>
          <c:dLbls>
            <c:dLbl>
              <c:idx val="5"/>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C-4644-A2B5-64F3B23F14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FELICITACION</c:v>
                </c:pt>
                <c:pt idx="1">
                  <c:v>PETICION</c:v>
                </c:pt>
                <c:pt idx="2">
                  <c:v>QUEJA</c:v>
                </c:pt>
                <c:pt idx="3">
                  <c:v>RECLAMO</c:v>
                </c:pt>
                <c:pt idx="4">
                  <c:v>SUGERENCIA</c:v>
                </c:pt>
                <c:pt idx="5">
                  <c:v>TOTAL</c:v>
                </c:pt>
              </c:strCache>
            </c:strRef>
          </c:cat>
          <c:val>
            <c:numRef>
              <c:f>Hoja1!$E$2:$E$7</c:f>
              <c:numCache>
                <c:formatCode>General</c:formatCode>
                <c:ptCount val="6"/>
                <c:pt idx="0">
                  <c:v>71</c:v>
                </c:pt>
                <c:pt idx="1">
                  <c:v>8</c:v>
                </c:pt>
                <c:pt idx="2">
                  <c:v>132</c:v>
                </c:pt>
                <c:pt idx="3">
                  <c:v>7</c:v>
                </c:pt>
                <c:pt idx="4">
                  <c:v>15</c:v>
                </c:pt>
                <c:pt idx="5">
                  <c:v>234</c:v>
                </c:pt>
              </c:numCache>
            </c:numRef>
          </c:val>
          <c:extLst xmlns:c16r2="http://schemas.microsoft.com/office/drawing/2015/06/chart">
            <c:ext xmlns:c16="http://schemas.microsoft.com/office/drawing/2014/chart" uri="{C3380CC4-5D6E-409C-BE32-E72D297353CC}">
              <c16:uniqueId val="{00000003-F883-4BAA-8E0E-771549B6CEEE}"/>
            </c:ext>
          </c:extLst>
        </c:ser>
        <c:dLbls>
          <c:showLegendKey val="0"/>
          <c:showVal val="0"/>
          <c:showCatName val="0"/>
          <c:showSerName val="0"/>
          <c:showPercent val="0"/>
          <c:showBubbleSize val="0"/>
        </c:dLbls>
        <c:gapWidth val="219"/>
        <c:overlap val="-27"/>
        <c:axId val="88711936"/>
        <c:axId val="88713472"/>
      </c:barChart>
      <c:catAx>
        <c:axId val="8871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88713472"/>
        <c:crosses val="autoZero"/>
        <c:auto val="1"/>
        <c:lblAlgn val="ctr"/>
        <c:lblOffset val="100"/>
        <c:noMultiLvlLbl val="0"/>
      </c:catAx>
      <c:valAx>
        <c:axId val="88713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88711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2019.xlsx]GRAFICAS'!$B$3</c:f>
              <c:strCache>
                <c:ptCount val="1"/>
                <c:pt idx="0">
                  <c:v>2018</c:v>
                </c:pt>
              </c:strCache>
            </c:strRef>
          </c:tx>
          <c:spPr>
            <a:solidFill>
              <a:srgbClr val="00B050"/>
            </a:solidFill>
            <a:ln>
              <a:noFill/>
            </a:ln>
            <a:effectLst/>
          </c:spPr>
          <c:invertIfNegative val="0"/>
          <c:dLbls>
            <c:dLbl>
              <c:idx val="4"/>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8E-4503-8492-CDB6286D57F7}"/>
                </c:ext>
              </c:extLst>
            </c:dLbl>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PRODUCTIVIDAD 2018 vs 2019.xlsx]GRAFICAS'!$A$4:$A$9</c:f>
              <c:strCache>
                <c:ptCount val="5"/>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Total de actividades realizadas</c:v>
                </c:pt>
              </c:strCache>
            </c:strRef>
          </c:cat>
          <c:val>
            <c:numRef>
              <c:f>'[GRAFICAS PRODUCTIVIDAD 2018 vs 2019.xlsx]GRAFICAS'!$B$4:$B$9</c:f>
              <c:numCache>
                <c:formatCode>#,##0;[Red]#,##0</c:formatCode>
                <c:ptCount val="5"/>
                <c:pt idx="0">
                  <c:v>141758</c:v>
                </c:pt>
                <c:pt idx="1">
                  <c:v>75686</c:v>
                </c:pt>
                <c:pt idx="2">
                  <c:v>23963</c:v>
                </c:pt>
                <c:pt idx="3">
                  <c:v>14647</c:v>
                </c:pt>
                <c:pt idx="4">
                  <c:v>256054</c:v>
                </c:pt>
              </c:numCache>
            </c:numRef>
          </c:val>
          <c:extLst xmlns:c16r2="http://schemas.microsoft.com/office/drawing/2015/06/chart">
            <c:ext xmlns:c16="http://schemas.microsoft.com/office/drawing/2014/chart" uri="{C3380CC4-5D6E-409C-BE32-E72D297353CC}">
              <c16:uniqueId val="{00000000-478E-4503-8492-CDB6286D57F7}"/>
            </c:ext>
          </c:extLst>
        </c:ser>
        <c:ser>
          <c:idx val="1"/>
          <c:order val="1"/>
          <c:tx>
            <c:strRef>
              <c:f>'[GRAFICAS PRODUCTIVIDAD 2018 vs 2019.xlsx]GRAFICAS'!$C$3</c:f>
              <c:strCache>
                <c:ptCount val="1"/>
                <c:pt idx="0">
                  <c:v>2019</c:v>
                </c:pt>
              </c:strCache>
            </c:strRef>
          </c:tx>
          <c:spPr>
            <a:solidFill>
              <a:srgbClr val="FFC000"/>
            </a:solidFill>
            <a:ln>
              <a:noFill/>
            </a:ln>
            <a:effectLst/>
          </c:spPr>
          <c:invertIfNegative val="0"/>
          <c:dLbls>
            <c:dLbl>
              <c:idx val="4"/>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78E-4503-8492-CDB6286D57F7}"/>
                </c:ext>
              </c:extLst>
            </c:dLbl>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PRODUCTIVIDAD 2018 vs 2019.xlsx]GRAFICAS'!$A$4:$A$9</c:f>
              <c:strCache>
                <c:ptCount val="5"/>
                <c:pt idx="0">
                  <c:v>Dosis de biológico aplicadas</c:v>
                </c:pt>
                <c:pt idx="1">
                  <c:v>Controles de enfermería (Atención prenatal / crecimiento y desarrollo)</c:v>
                </c:pt>
                <c:pt idx="2">
                  <c:v>Otros controles de enfermería de PyP (Diferentes a atención prenatal - Crecimiento y desarrollo)</c:v>
                </c:pt>
                <c:pt idx="3">
                  <c:v>Citologías cervicovaginales tomadas</c:v>
                </c:pt>
                <c:pt idx="4">
                  <c:v>Total de actividades realizadas</c:v>
                </c:pt>
              </c:strCache>
            </c:strRef>
          </c:cat>
          <c:val>
            <c:numRef>
              <c:f>'[GRAFICAS PRODUCTIVIDAD 2018 vs 2019.xlsx]GRAFICAS'!$C$4:$C$9</c:f>
              <c:numCache>
                <c:formatCode>#,##0;[Red]#,##0</c:formatCode>
                <c:ptCount val="5"/>
                <c:pt idx="0">
                  <c:v>124811</c:v>
                </c:pt>
                <c:pt idx="1">
                  <c:v>22997</c:v>
                </c:pt>
                <c:pt idx="2">
                  <c:v>30718</c:v>
                </c:pt>
                <c:pt idx="3">
                  <c:v>14550</c:v>
                </c:pt>
                <c:pt idx="4">
                  <c:v>193076</c:v>
                </c:pt>
              </c:numCache>
            </c:numRef>
          </c:val>
          <c:extLst xmlns:c16r2="http://schemas.microsoft.com/office/drawing/2015/06/chart">
            <c:ext xmlns:c16="http://schemas.microsoft.com/office/drawing/2014/chart" uri="{C3380CC4-5D6E-409C-BE32-E72D297353CC}">
              <c16:uniqueId val="{00000001-478E-4503-8492-CDB6286D57F7}"/>
            </c:ext>
          </c:extLst>
        </c:ser>
        <c:dLbls>
          <c:showLegendKey val="0"/>
          <c:showVal val="0"/>
          <c:showCatName val="0"/>
          <c:showSerName val="0"/>
          <c:showPercent val="0"/>
          <c:showBubbleSize val="0"/>
        </c:dLbls>
        <c:gapWidth val="150"/>
        <c:axId val="5951488"/>
        <c:axId val="5953024"/>
      </c:barChart>
      <c:catAx>
        <c:axId val="5951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5953024"/>
        <c:crosses val="autoZero"/>
        <c:auto val="1"/>
        <c:lblAlgn val="ctr"/>
        <c:lblOffset val="100"/>
        <c:noMultiLvlLbl val="0"/>
      </c:catAx>
      <c:valAx>
        <c:axId val="5953024"/>
        <c:scaling>
          <c:orientation val="minMax"/>
        </c:scaling>
        <c:delete val="1"/>
        <c:axPos val="l"/>
        <c:numFmt formatCode="#,##0;[Red]#,##0" sourceLinked="1"/>
        <c:majorTickMark val="none"/>
        <c:minorTickMark val="none"/>
        <c:tickLblPos val="nextTo"/>
        <c:crossAx val="5951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2019.xlsx]GRAFICAS'!$A$12</c:f>
              <c:strCache>
                <c:ptCount val="1"/>
                <c:pt idx="0">
                  <c:v>Consultas de medicina general electivas realizadas</c:v>
                </c:pt>
              </c:strCache>
            </c:strRef>
          </c:tx>
          <c:spPr>
            <a:solidFill>
              <a:schemeClr val="accent6">
                <a:lumMod val="60000"/>
                <a:lumOff val="40000"/>
              </a:schemeClr>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A127-403A-896E-A1ABDEDCFFC5}"/>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A127-403A-896E-A1ABDEDCFFC5}"/>
              </c:ext>
            </c:extLst>
          </c:dPt>
          <c:dLbls>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2019.xlsx]GRAFICAS'!$B$11:$C$11</c:f>
              <c:numCache>
                <c:formatCode>0;[Red]0</c:formatCode>
                <c:ptCount val="2"/>
                <c:pt idx="0">
                  <c:v>2018</c:v>
                </c:pt>
                <c:pt idx="1">
                  <c:v>2019</c:v>
                </c:pt>
              </c:numCache>
            </c:numRef>
          </c:cat>
          <c:val>
            <c:numRef>
              <c:f>'[GRAFICAS PRODUCTIVIDAD 2018 vs 2019.xlsx]GRAFICAS'!$B$12:$C$12</c:f>
              <c:numCache>
                <c:formatCode>#,##0;[Red]#,##0</c:formatCode>
                <c:ptCount val="2"/>
                <c:pt idx="0">
                  <c:v>252299</c:v>
                </c:pt>
                <c:pt idx="1">
                  <c:v>264518</c:v>
                </c:pt>
              </c:numCache>
            </c:numRef>
          </c:val>
          <c:extLst xmlns:c16r2="http://schemas.microsoft.com/office/drawing/2015/06/chart">
            <c:ext xmlns:c16="http://schemas.microsoft.com/office/drawing/2014/chart" uri="{C3380CC4-5D6E-409C-BE32-E72D297353CC}">
              <c16:uniqueId val="{00000004-A127-403A-896E-A1ABDEDCFFC5}"/>
            </c:ext>
          </c:extLst>
        </c:ser>
        <c:dLbls>
          <c:showLegendKey val="0"/>
          <c:showVal val="0"/>
          <c:showCatName val="0"/>
          <c:showSerName val="0"/>
          <c:showPercent val="0"/>
          <c:showBubbleSize val="0"/>
        </c:dLbls>
        <c:gapWidth val="219"/>
        <c:overlap val="-27"/>
        <c:axId val="6096768"/>
        <c:axId val="6098304"/>
      </c:barChart>
      <c:catAx>
        <c:axId val="6096768"/>
        <c:scaling>
          <c:orientation val="minMax"/>
        </c:scaling>
        <c:delete val="0"/>
        <c:axPos val="b"/>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6098304"/>
        <c:crosses val="autoZero"/>
        <c:auto val="1"/>
        <c:lblAlgn val="ctr"/>
        <c:lblOffset val="100"/>
        <c:noMultiLvlLbl val="0"/>
      </c:catAx>
      <c:valAx>
        <c:axId val="6098304"/>
        <c:scaling>
          <c:orientation val="minMax"/>
        </c:scaling>
        <c:delete val="1"/>
        <c:axPos val="l"/>
        <c:numFmt formatCode="#,##0;[Red]#,##0" sourceLinked="1"/>
        <c:majorTickMark val="none"/>
        <c:minorTickMark val="none"/>
        <c:tickLblPos val="nextTo"/>
        <c:crossAx val="609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2019.xlsx]GRAFICAS'!$A$15</c:f>
              <c:strCache>
                <c:ptCount val="1"/>
                <c:pt idx="0">
                  <c:v>Consultas de medicina general urgentes realizadas</c:v>
                </c:pt>
              </c:strCache>
            </c:strRef>
          </c:tx>
          <c:spPr>
            <a:solidFill>
              <a:schemeClr val="accent6"/>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E4AF-4CAE-B567-2285C2535547}"/>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E4AF-4CAE-B567-2285C2535547}"/>
              </c:ext>
            </c:extLst>
          </c:dPt>
          <c:dLbls>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2019.xlsx]GRAFICAS'!$B$14:$C$14</c:f>
              <c:numCache>
                <c:formatCode>0;[Red]0</c:formatCode>
                <c:ptCount val="2"/>
                <c:pt idx="0">
                  <c:v>2018</c:v>
                </c:pt>
                <c:pt idx="1">
                  <c:v>2019</c:v>
                </c:pt>
              </c:numCache>
            </c:numRef>
          </c:cat>
          <c:val>
            <c:numRef>
              <c:f>'[GRAFICAS PRODUCTIVIDAD 2018 vs 2019.xlsx]GRAFICAS'!$B$15:$C$15</c:f>
              <c:numCache>
                <c:formatCode>#,##0;[Red]#,##0</c:formatCode>
                <c:ptCount val="2"/>
                <c:pt idx="0">
                  <c:v>61559</c:v>
                </c:pt>
                <c:pt idx="1">
                  <c:v>80049</c:v>
                </c:pt>
              </c:numCache>
            </c:numRef>
          </c:val>
          <c:extLst xmlns:c16r2="http://schemas.microsoft.com/office/drawing/2015/06/chart">
            <c:ext xmlns:c16="http://schemas.microsoft.com/office/drawing/2014/chart" uri="{C3380CC4-5D6E-409C-BE32-E72D297353CC}">
              <c16:uniqueId val="{00000004-E4AF-4CAE-B567-2285C2535547}"/>
            </c:ext>
          </c:extLst>
        </c:ser>
        <c:dLbls>
          <c:showLegendKey val="0"/>
          <c:showVal val="0"/>
          <c:showCatName val="0"/>
          <c:showSerName val="0"/>
          <c:showPercent val="0"/>
          <c:showBubbleSize val="0"/>
        </c:dLbls>
        <c:gapWidth val="219"/>
        <c:overlap val="-27"/>
        <c:axId val="6134400"/>
        <c:axId val="6140288"/>
      </c:barChart>
      <c:catAx>
        <c:axId val="6134400"/>
        <c:scaling>
          <c:orientation val="minMax"/>
        </c:scaling>
        <c:delete val="0"/>
        <c:axPos val="b"/>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6140288"/>
        <c:crosses val="autoZero"/>
        <c:auto val="1"/>
        <c:lblAlgn val="ctr"/>
        <c:lblOffset val="100"/>
        <c:noMultiLvlLbl val="0"/>
      </c:catAx>
      <c:valAx>
        <c:axId val="6140288"/>
        <c:scaling>
          <c:orientation val="minMax"/>
        </c:scaling>
        <c:delete val="1"/>
        <c:axPos val="l"/>
        <c:numFmt formatCode="#,##0;[Red]#,##0" sourceLinked="1"/>
        <c:majorTickMark val="none"/>
        <c:minorTickMark val="none"/>
        <c:tickLblPos val="nextTo"/>
        <c:crossAx val="6134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'[GRAFICAS PRODUCTIVIDAD 2018 vs 2019.xlsx]GRAFICAS'!$A$18</c:f>
              <c:strCache>
                <c:ptCount val="1"/>
                <c:pt idx="0">
                  <c:v>Consultas de medicina especializada electivas realizadas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2019.xlsx]GRAFICAS'!$B$17:$C$17</c:f>
              <c:numCache>
                <c:formatCode>0;[Red]0</c:formatCode>
                <c:ptCount val="2"/>
                <c:pt idx="0">
                  <c:v>2018</c:v>
                </c:pt>
                <c:pt idx="1">
                  <c:v>2019</c:v>
                </c:pt>
              </c:numCache>
            </c:numRef>
          </c:cat>
          <c:val>
            <c:numRef>
              <c:f>'[GRAFICAS PRODUCTIVIDAD 2018 vs 2019.xlsx]GRAFICAS'!$B$18:$C$18</c:f>
              <c:numCache>
                <c:formatCode>#,##0;[Red]#,##0</c:formatCode>
                <c:ptCount val="2"/>
                <c:pt idx="0">
                  <c:v>25020</c:v>
                </c:pt>
                <c:pt idx="1">
                  <c:v>23949</c:v>
                </c:pt>
              </c:numCache>
            </c:numRef>
          </c:val>
          <c:extLst xmlns:c16r2="http://schemas.microsoft.com/office/drawing/2015/06/chart">
            <c:ext xmlns:c16="http://schemas.microsoft.com/office/drawing/2014/chart" uri="{C3380CC4-5D6E-409C-BE32-E72D297353CC}">
              <c16:uniqueId val="{00000000-0F36-40DB-95FE-87C2AF352832}"/>
            </c:ext>
          </c:extLst>
        </c:ser>
        <c:ser>
          <c:idx val="1"/>
          <c:order val="1"/>
          <c:tx>
            <c:strRef>
              <c:f>'[GRAFICAS PRODUCTIVIDAD 2018 vs 2019.xlsx]GRAFICAS'!$A$19</c:f>
              <c:strCache>
                <c:ptCount val="1"/>
                <c:pt idx="0">
                  <c:v>Consultas de medicina especializada urgentes realizadas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2019.xlsx]GRAFICAS'!$B$17:$C$17</c:f>
              <c:numCache>
                <c:formatCode>0;[Red]0</c:formatCode>
                <c:ptCount val="2"/>
                <c:pt idx="0">
                  <c:v>2018</c:v>
                </c:pt>
                <c:pt idx="1">
                  <c:v>2019</c:v>
                </c:pt>
              </c:numCache>
            </c:numRef>
          </c:cat>
          <c:val>
            <c:numRef>
              <c:f>'[GRAFICAS PRODUCTIVIDAD 2018 vs 2019.xlsx]GRAFICAS'!$B$19:$C$19</c:f>
              <c:numCache>
                <c:formatCode>#,##0;[Red]#,##0</c:formatCode>
                <c:ptCount val="2"/>
                <c:pt idx="0">
                  <c:v>17590</c:v>
                </c:pt>
                <c:pt idx="1">
                  <c:v>22369</c:v>
                </c:pt>
              </c:numCache>
            </c:numRef>
          </c:val>
          <c:extLst xmlns:c16r2="http://schemas.microsoft.com/office/drawing/2015/06/chart">
            <c:ext xmlns:c16="http://schemas.microsoft.com/office/drawing/2014/chart" uri="{C3380CC4-5D6E-409C-BE32-E72D297353CC}">
              <c16:uniqueId val="{00000001-0F36-40DB-95FE-87C2AF352832}"/>
            </c:ext>
          </c:extLst>
        </c:ser>
        <c:ser>
          <c:idx val="2"/>
          <c:order val="2"/>
          <c:tx>
            <c:strRef>
              <c:f>'[GRAFICAS PRODUCTIVIDAD 2018 vs 2019.xlsx]GRAFICAS'!$A$20</c:f>
              <c:strCache>
                <c:ptCount val="1"/>
                <c:pt idx="0">
                  <c:v>Total de actividades realizadas</c:v>
                </c:pt>
              </c:strCache>
            </c:strRef>
          </c:tx>
          <c:spPr>
            <a:solidFill>
              <a:srgbClr val="00B050"/>
            </a:solidFill>
            <a:ln>
              <a:noFill/>
            </a:ln>
            <a:effectLst/>
          </c:spPr>
          <c:invertIfNegative val="0"/>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0F36-40DB-95FE-87C2AF352832}"/>
              </c:ext>
            </c:extLst>
          </c:dPt>
          <c:dLbls>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2019.xlsx]GRAFICAS'!$B$17:$C$17</c:f>
              <c:numCache>
                <c:formatCode>0;[Red]0</c:formatCode>
                <c:ptCount val="2"/>
                <c:pt idx="0">
                  <c:v>2018</c:v>
                </c:pt>
                <c:pt idx="1">
                  <c:v>2019</c:v>
                </c:pt>
              </c:numCache>
            </c:numRef>
          </c:cat>
          <c:val>
            <c:numRef>
              <c:f>'[GRAFICAS PRODUCTIVIDAD 2018 vs 2019.xlsx]GRAFICAS'!$B$20:$C$20</c:f>
              <c:numCache>
                <c:formatCode>#,##0;[Red]#,##0</c:formatCode>
                <c:ptCount val="2"/>
                <c:pt idx="0">
                  <c:v>42610</c:v>
                </c:pt>
                <c:pt idx="1">
                  <c:v>46318</c:v>
                </c:pt>
              </c:numCache>
            </c:numRef>
          </c:val>
          <c:extLst xmlns:c16r2="http://schemas.microsoft.com/office/drawing/2015/06/chart">
            <c:ext xmlns:c16="http://schemas.microsoft.com/office/drawing/2014/chart" uri="{C3380CC4-5D6E-409C-BE32-E72D297353CC}">
              <c16:uniqueId val="{00000004-0F36-40DB-95FE-87C2AF352832}"/>
            </c:ext>
          </c:extLst>
        </c:ser>
        <c:dLbls>
          <c:showLegendKey val="0"/>
          <c:showVal val="0"/>
          <c:showCatName val="0"/>
          <c:showSerName val="0"/>
          <c:showPercent val="0"/>
          <c:showBubbleSize val="0"/>
        </c:dLbls>
        <c:gapWidth val="219"/>
        <c:overlap val="100"/>
        <c:axId val="6162304"/>
        <c:axId val="6163840"/>
      </c:barChart>
      <c:catAx>
        <c:axId val="6162304"/>
        <c:scaling>
          <c:orientation val="minMax"/>
        </c:scaling>
        <c:delete val="0"/>
        <c:axPos val="b"/>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6163840"/>
        <c:crosses val="autoZero"/>
        <c:auto val="1"/>
        <c:lblAlgn val="ctr"/>
        <c:lblOffset val="100"/>
        <c:noMultiLvlLbl val="0"/>
      </c:catAx>
      <c:valAx>
        <c:axId val="6163840"/>
        <c:scaling>
          <c:orientation val="minMax"/>
        </c:scaling>
        <c:delete val="1"/>
        <c:axPos val="l"/>
        <c:numFmt formatCode="0%" sourceLinked="1"/>
        <c:majorTickMark val="none"/>
        <c:minorTickMark val="none"/>
        <c:tickLblPos val="nextTo"/>
        <c:crossAx val="6162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2019.xlsx]GRAFICAS'!$A$23</c:f>
              <c:strCache>
                <c:ptCount val="1"/>
                <c:pt idx="0">
                  <c:v>Otras consultas electivas realizadas por profesionales diferentes a médico, enfermero u odontólogo (Incluye Psicología, Nutricionista, Optometría y otras)</c:v>
                </c:pt>
              </c:strCache>
            </c:strRef>
          </c:tx>
          <c:spPr>
            <a:solidFill>
              <a:schemeClr val="accent6">
                <a:lumMod val="60000"/>
                <a:lumOff val="40000"/>
              </a:schemeClr>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76A3-4AFD-B7BE-79B90132271F}"/>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76A3-4AFD-B7BE-79B90132271F}"/>
              </c:ext>
            </c:extLst>
          </c:dPt>
          <c:dLbls>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2019.xlsx]GRAFICAS'!$B$22:$C$22</c:f>
              <c:numCache>
                <c:formatCode>0;[Red]0</c:formatCode>
                <c:ptCount val="2"/>
                <c:pt idx="0">
                  <c:v>2018</c:v>
                </c:pt>
                <c:pt idx="1">
                  <c:v>2019</c:v>
                </c:pt>
              </c:numCache>
            </c:numRef>
          </c:cat>
          <c:val>
            <c:numRef>
              <c:f>'[GRAFICAS PRODUCTIVIDAD 2018 vs 2019.xlsx]GRAFICAS'!$B$23:$C$23</c:f>
              <c:numCache>
                <c:formatCode>#,##0;[Red]#,##0</c:formatCode>
                <c:ptCount val="2"/>
                <c:pt idx="0">
                  <c:v>4433</c:v>
                </c:pt>
                <c:pt idx="1">
                  <c:v>5557</c:v>
                </c:pt>
              </c:numCache>
            </c:numRef>
          </c:val>
          <c:extLst xmlns:c16r2="http://schemas.microsoft.com/office/drawing/2015/06/chart">
            <c:ext xmlns:c16="http://schemas.microsoft.com/office/drawing/2014/chart" uri="{C3380CC4-5D6E-409C-BE32-E72D297353CC}">
              <c16:uniqueId val="{00000004-76A3-4AFD-B7BE-79B90132271F}"/>
            </c:ext>
          </c:extLst>
        </c:ser>
        <c:dLbls>
          <c:dLblPos val="outEnd"/>
          <c:showLegendKey val="0"/>
          <c:showVal val="1"/>
          <c:showCatName val="0"/>
          <c:showSerName val="0"/>
          <c:showPercent val="0"/>
          <c:showBubbleSize val="0"/>
        </c:dLbls>
        <c:gapWidth val="219"/>
        <c:overlap val="-27"/>
        <c:axId val="6219648"/>
        <c:axId val="6223360"/>
      </c:barChart>
      <c:catAx>
        <c:axId val="6219648"/>
        <c:scaling>
          <c:orientation val="minMax"/>
        </c:scaling>
        <c:delete val="0"/>
        <c:axPos val="b"/>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6223360"/>
        <c:crosses val="autoZero"/>
        <c:auto val="1"/>
        <c:lblAlgn val="ctr"/>
        <c:lblOffset val="100"/>
        <c:noMultiLvlLbl val="0"/>
      </c:catAx>
      <c:valAx>
        <c:axId val="6223360"/>
        <c:scaling>
          <c:orientation val="minMax"/>
        </c:scaling>
        <c:delete val="1"/>
        <c:axPos val="l"/>
        <c:numFmt formatCode="#,##0;[Red]#,##0" sourceLinked="1"/>
        <c:majorTickMark val="none"/>
        <c:minorTickMark val="none"/>
        <c:tickLblPos val="nextTo"/>
        <c:crossAx val="6219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2019.xlsx]GRAFICAS'!$A$39</c:f>
              <c:strCache>
                <c:ptCount val="1"/>
                <c:pt idx="0">
                  <c:v>Partos vaginales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2019.xlsx]GRAFICAS'!$B$38:$C$38</c:f>
              <c:numCache>
                <c:formatCode>0;[Red]0</c:formatCode>
                <c:ptCount val="2"/>
                <c:pt idx="0">
                  <c:v>2018</c:v>
                </c:pt>
                <c:pt idx="1">
                  <c:v>2019</c:v>
                </c:pt>
              </c:numCache>
            </c:numRef>
          </c:cat>
          <c:val>
            <c:numRef>
              <c:f>'[GRAFICAS PRODUCTIVIDAD 2018 vs 2019.xlsx]GRAFICAS'!$B$39:$C$39</c:f>
              <c:numCache>
                <c:formatCode>#,##0;[Red]#,##0</c:formatCode>
                <c:ptCount val="2"/>
                <c:pt idx="0">
                  <c:v>1373</c:v>
                </c:pt>
                <c:pt idx="1">
                  <c:v>1602</c:v>
                </c:pt>
              </c:numCache>
            </c:numRef>
          </c:val>
          <c:extLst xmlns:c16r2="http://schemas.microsoft.com/office/drawing/2015/06/chart">
            <c:ext xmlns:c16="http://schemas.microsoft.com/office/drawing/2014/chart" uri="{C3380CC4-5D6E-409C-BE32-E72D297353CC}">
              <c16:uniqueId val="{00000000-9428-45FC-94BF-FD59B4D6C35B}"/>
            </c:ext>
          </c:extLst>
        </c:ser>
        <c:ser>
          <c:idx val="1"/>
          <c:order val="1"/>
          <c:tx>
            <c:strRef>
              <c:f>'[GRAFICAS PRODUCTIVIDAD 2018 vs 2019.xlsx]GRAFICAS'!$A$40</c:f>
              <c:strCache>
                <c:ptCount val="1"/>
                <c:pt idx="0">
                  <c:v>Partos por cesárea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2019.xlsx]GRAFICAS'!$B$38:$C$38</c:f>
              <c:numCache>
                <c:formatCode>0;[Red]0</c:formatCode>
                <c:ptCount val="2"/>
                <c:pt idx="0">
                  <c:v>2018</c:v>
                </c:pt>
                <c:pt idx="1">
                  <c:v>2019</c:v>
                </c:pt>
              </c:numCache>
            </c:numRef>
          </c:cat>
          <c:val>
            <c:numRef>
              <c:f>'[GRAFICAS PRODUCTIVIDAD 2018 vs 2019.xlsx]GRAFICAS'!$B$40:$C$40</c:f>
              <c:numCache>
                <c:formatCode>#,##0;[Red]#,##0</c:formatCode>
                <c:ptCount val="2"/>
                <c:pt idx="0">
                  <c:v>630</c:v>
                </c:pt>
                <c:pt idx="1">
                  <c:v>709</c:v>
                </c:pt>
              </c:numCache>
            </c:numRef>
          </c:val>
          <c:extLst xmlns:c16r2="http://schemas.microsoft.com/office/drawing/2015/06/chart">
            <c:ext xmlns:c16="http://schemas.microsoft.com/office/drawing/2014/chart" uri="{C3380CC4-5D6E-409C-BE32-E72D297353CC}">
              <c16:uniqueId val="{00000001-9428-45FC-94BF-FD59B4D6C35B}"/>
            </c:ext>
          </c:extLst>
        </c:ser>
        <c:ser>
          <c:idx val="2"/>
          <c:order val="2"/>
          <c:tx>
            <c:strRef>
              <c:f>'[GRAFICAS PRODUCTIVIDAD 2018 vs 2019.xlsx]GRAFICAS'!$A$41</c:f>
              <c:strCache>
                <c:ptCount val="1"/>
                <c:pt idx="0">
                  <c:v>Total de actividades realizadas</c:v>
                </c:pt>
              </c:strCache>
            </c:strRef>
          </c:tx>
          <c:spPr>
            <a:solidFill>
              <a:srgbClr val="FFC000"/>
            </a:solidFill>
            <a:ln>
              <a:noFill/>
            </a:ln>
            <a:effectLst/>
          </c:spPr>
          <c:invertIfNegative val="0"/>
          <c:dLbls>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2019.xlsx]GRAFICAS'!$B$38:$C$38</c:f>
              <c:numCache>
                <c:formatCode>0;[Red]0</c:formatCode>
                <c:ptCount val="2"/>
                <c:pt idx="0">
                  <c:v>2018</c:v>
                </c:pt>
                <c:pt idx="1">
                  <c:v>2019</c:v>
                </c:pt>
              </c:numCache>
            </c:numRef>
          </c:cat>
          <c:val>
            <c:numRef>
              <c:f>'[GRAFICAS PRODUCTIVIDAD 2018 vs 2019.xlsx]GRAFICAS'!$B$41:$C$41</c:f>
              <c:numCache>
                <c:formatCode>#,##0;[Red]#,##0</c:formatCode>
                <c:ptCount val="2"/>
                <c:pt idx="0">
                  <c:v>2003</c:v>
                </c:pt>
                <c:pt idx="1">
                  <c:v>2311</c:v>
                </c:pt>
              </c:numCache>
            </c:numRef>
          </c:val>
          <c:extLst xmlns:c16r2="http://schemas.microsoft.com/office/drawing/2015/06/chart">
            <c:ext xmlns:c16="http://schemas.microsoft.com/office/drawing/2014/chart" uri="{C3380CC4-5D6E-409C-BE32-E72D297353CC}">
              <c16:uniqueId val="{00000002-9428-45FC-94BF-FD59B4D6C35B}"/>
            </c:ext>
          </c:extLst>
        </c:ser>
        <c:dLbls>
          <c:showLegendKey val="0"/>
          <c:showVal val="0"/>
          <c:showCatName val="0"/>
          <c:showSerName val="0"/>
          <c:showPercent val="0"/>
          <c:showBubbleSize val="0"/>
        </c:dLbls>
        <c:gapWidth val="219"/>
        <c:overlap val="-27"/>
        <c:axId val="37140736"/>
        <c:axId val="37146624"/>
      </c:barChart>
      <c:catAx>
        <c:axId val="37140736"/>
        <c:scaling>
          <c:orientation val="minMax"/>
        </c:scaling>
        <c:delete val="0"/>
        <c:axPos val="b"/>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146624"/>
        <c:crosses val="autoZero"/>
        <c:auto val="1"/>
        <c:lblAlgn val="ctr"/>
        <c:lblOffset val="100"/>
        <c:noMultiLvlLbl val="0"/>
      </c:catAx>
      <c:valAx>
        <c:axId val="37146624"/>
        <c:scaling>
          <c:orientation val="minMax"/>
        </c:scaling>
        <c:delete val="1"/>
        <c:axPos val="l"/>
        <c:numFmt formatCode="#,##0;[Red]#,##0" sourceLinked="1"/>
        <c:majorTickMark val="none"/>
        <c:minorTickMark val="none"/>
        <c:tickLblPos val="nextTo"/>
        <c:crossAx val="37140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2019.xlsx]GRAFICAS'!$B$30</c:f>
              <c:strCache>
                <c:ptCount val="1"/>
                <c:pt idx="0">
                  <c:v>2018</c:v>
                </c:pt>
              </c:strCache>
            </c:strRef>
          </c:tx>
          <c:spPr>
            <a:solidFill>
              <a:srgbClr val="00B050"/>
            </a:solidFill>
            <a:ln>
              <a:noFill/>
            </a:ln>
            <a:effectLst/>
          </c:spPr>
          <c:invertIfNegative val="0"/>
          <c:dLbls>
            <c:dLbl>
              <c:idx val="5"/>
              <c:layout>
                <c:manualLayout>
                  <c:x val="-4.3591522112237921E-2"/>
                  <c:y val="2.3972602739726026E-2"/>
                </c:manualLayout>
              </c:layout>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0D8-4217-AB81-1327F431F3B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PRODUCTIVIDAD 2018 vs 2019.xlsx]GRAFICAS'!$A$31:$A$36</c:f>
              <c:strCache>
                <c:ptCount val="6"/>
                <c:pt idx="0">
                  <c:v>Total de consultas de odontología realizadas (valoración)</c:v>
                </c:pt>
                <c:pt idx="1">
                  <c:v>Sellantes aplicados</c:v>
                </c:pt>
                <c:pt idx="2">
                  <c:v>Superficies obturadas (cualquier material)</c:v>
                </c:pt>
                <c:pt idx="3">
                  <c:v>Exodoncias (cualquier tipo)</c:v>
                </c:pt>
                <c:pt idx="4">
                  <c:v>Otras actividades de salud oral CPB, Flúor, Detartraje, Educación en SO</c:v>
                </c:pt>
                <c:pt idx="5">
                  <c:v>Total de actividades realizadas</c:v>
                </c:pt>
              </c:strCache>
            </c:strRef>
          </c:cat>
          <c:val>
            <c:numRef>
              <c:f>'[GRAFICAS PRODUCTIVIDAD 2018 vs 2019.xlsx]GRAFICAS'!$B$31:$B$36</c:f>
              <c:numCache>
                <c:formatCode>#,##0;[Red]#,##0</c:formatCode>
                <c:ptCount val="6"/>
                <c:pt idx="0">
                  <c:v>18844</c:v>
                </c:pt>
                <c:pt idx="1">
                  <c:v>13481</c:v>
                </c:pt>
                <c:pt idx="2">
                  <c:v>40428</c:v>
                </c:pt>
                <c:pt idx="3">
                  <c:v>5001</c:v>
                </c:pt>
                <c:pt idx="4">
                  <c:v>1530</c:v>
                </c:pt>
                <c:pt idx="5">
                  <c:v>79284</c:v>
                </c:pt>
              </c:numCache>
            </c:numRef>
          </c:val>
          <c:extLst xmlns:c16r2="http://schemas.microsoft.com/office/drawing/2015/06/chart">
            <c:ext xmlns:c16="http://schemas.microsoft.com/office/drawing/2014/chart" uri="{C3380CC4-5D6E-409C-BE32-E72D297353CC}">
              <c16:uniqueId val="{00000000-E0D8-4217-AB81-1327F431F3B6}"/>
            </c:ext>
          </c:extLst>
        </c:ser>
        <c:ser>
          <c:idx val="1"/>
          <c:order val="1"/>
          <c:tx>
            <c:strRef>
              <c:f>'[GRAFICAS PRODUCTIVIDAD 2018 vs 2019.xlsx]GRAFICAS'!$C$30</c:f>
              <c:strCache>
                <c:ptCount val="1"/>
                <c:pt idx="0">
                  <c:v>2019</c:v>
                </c:pt>
              </c:strCache>
            </c:strRef>
          </c:tx>
          <c:spPr>
            <a:solidFill>
              <a:srgbClr val="FFC000"/>
            </a:solidFill>
            <a:ln>
              <a:noFill/>
            </a:ln>
            <a:effectLst/>
          </c:spPr>
          <c:invertIfNegative val="0"/>
          <c:dLbls>
            <c:dLbl>
              <c:idx val="5"/>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0D8-4217-AB81-1327F431F3B6}"/>
                </c:ext>
              </c:extLst>
            </c:dLbl>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PRODUCTIVIDAD 2018 vs 2019.xlsx]GRAFICAS'!$A$31:$A$36</c:f>
              <c:strCache>
                <c:ptCount val="6"/>
                <c:pt idx="0">
                  <c:v>Total de consultas de odontología realizadas (valoración)</c:v>
                </c:pt>
                <c:pt idx="1">
                  <c:v>Sellantes aplicados</c:v>
                </c:pt>
                <c:pt idx="2">
                  <c:v>Superficies obturadas (cualquier material)</c:v>
                </c:pt>
                <c:pt idx="3">
                  <c:v>Exodoncias (cualquier tipo)</c:v>
                </c:pt>
                <c:pt idx="4">
                  <c:v>Otras actividades de salud oral CPB, Flúor, Detartraje, Educación en SO</c:v>
                </c:pt>
                <c:pt idx="5">
                  <c:v>Total de actividades realizadas</c:v>
                </c:pt>
              </c:strCache>
            </c:strRef>
          </c:cat>
          <c:val>
            <c:numRef>
              <c:f>'[GRAFICAS PRODUCTIVIDAD 2018 vs 2019.xlsx]GRAFICAS'!$C$31:$C$36</c:f>
              <c:numCache>
                <c:formatCode>#,##0;[Red]#,##0</c:formatCode>
                <c:ptCount val="6"/>
                <c:pt idx="0">
                  <c:v>22709</c:v>
                </c:pt>
                <c:pt idx="1">
                  <c:v>10500</c:v>
                </c:pt>
                <c:pt idx="2">
                  <c:v>42030</c:v>
                </c:pt>
                <c:pt idx="3">
                  <c:v>5118</c:v>
                </c:pt>
                <c:pt idx="4">
                  <c:v>881</c:v>
                </c:pt>
                <c:pt idx="5">
                  <c:v>81238</c:v>
                </c:pt>
              </c:numCache>
            </c:numRef>
          </c:val>
          <c:extLst xmlns:c16r2="http://schemas.microsoft.com/office/drawing/2015/06/chart">
            <c:ext xmlns:c16="http://schemas.microsoft.com/office/drawing/2014/chart" uri="{C3380CC4-5D6E-409C-BE32-E72D297353CC}">
              <c16:uniqueId val="{00000001-E0D8-4217-AB81-1327F431F3B6}"/>
            </c:ext>
          </c:extLst>
        </c:ser>
        <c:dLbls>
          <c:showLegendKey val="0"/>
          <c:showVal val="0"/>
          <c:showCatName val="0"/>
          <c:showSerName val="0"/>
          <c:showPercent val="0"/>
          <c:showBubbleSize val="0"/>
        </c:dLbls>
        <c:gapWidth val="219"/>
        <c:axId val="37249792"/>
        <c:axId val="37251328"/>
      </c:barChart>
      <c:catAx>
        <c:axId val="3724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251328"/>
        <c:crosses val="autoZero"/>
        <c:auto val="1"/>
        <c:lblAlgn val="ctr"/>
        <c:lblOffset val="100"/>
        <c:noMultiLvlLbl val="0"/>
      </c:catAx>
      <c:valAx>
        <c:axId val="37251328"/>
        <c:scaling>
          <c:orientation val="minMax"/>
        </c:scaling>
        <c:delete val="1"/>
        <c:axPos val="l"/>
        <c:numFmt formatCode="#,##0;[Red]#,##0" sourceLinked="1"/>
        <c:majorTickMark val="none"/>
        <c:minorTickMark val="none"/>
        <c:tickLblPos val="nextTo"/>
        <c:crossAx val="3724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05236897743468E-2"/>
          <c:y val="0.28001321817429559"/>
          <c:w val="0.95048847882496434"/>
          <c:h val="0.43376163868344209"/>
        </c:manualLayout>
      </c:layout>
      <c:barChart>
        <c:barDir val="col"/>
        <c:grouping val="clustered"/>
        <c:varyColors val="0"/>
        <c:ser>
          <c:idx val="0"/>
          <c:order val="0"/>
          <c:tx>
            <c:strRef>
              <c:f>'[GRAFICAS PRODUCTIVIDAD 2018 vs 2019.xlsx]GRAFICAS'!$A$52</c:f>
              <c:strCache>
                <c:ptCount val="1"/>
                <c:pt idx="0">
                  <c:v>Total de cirugías realizadas (Sin incluir partos y cesáreas)</c:v>
                </c:pt>
              </c:strCache>
            </c:strRef>
          </c:tx>
          <c:spPr>
            <a:solidFill>
              <a:schemeClr val="accent1"/>
            </a:solidFill>
            <a:ln>
              <a:noFill/>
            </a:ln>
            <a:effectLst/>
          </c:spPr>
          <c:invertIfNegative val="0"/>
          <c:cat>
            <c:numRef>
              <c:f>'[GRAFICAS PRODUCTIVIDAD 2018 vs 2019.xlsx]GRAFICAS'!$B$51:$C$51</c:f>
              <c:numCache>
                <c:formatCode>0;[Red]0</c:formatCode>
                <c:ptCount val="2"/>
                <c:pt idx="0">
                  <c:v>2018</c:v>
                </c:pt>
                <c:pt idx="1">
                  <c:v>2019</c:v>
                </c:pt>
              </c:numCache>
            </c:numRef>
          </c:cat>
          <c:val>
            <c:numRef>
              <c:f>'[GRAFICAS PRODUCTIVIDAD 2018 vs 2019.xlsx]GRAFICAS'!$B$52:$C$52</c:f>
            </c:numRef>
          </c:val>
          <c:extLst xmlns:c16r2="http://schemas.microsoft.com/office/drawing/2015/06/chart">
            <c:ext xmlns:c16="http://schemas.microsoft.com/office/drawing/2014/chart" uri="{C3380CC4-5D6E-409C-BE32-E72D297353CC}">
              <c16:uniqueId val="{00000000-9CB4-4763-84D0-5E5E8E04B8DF}"/>
            </c:ext>
          </c:extLst>
        </c:ser>
        <c:ser>
          <c:idx val="1"/>
          <c:order val="1"/>
          <c:tx>
            <c:strRef>
              <c:f>'[GRAFICAS PRODUCTIVIDAD 2018 vs 2019.xlsx]GRAFICAS'!$A$53</c:f>
              <c:strCache>
                <c:ptCount val="1"/>
                <c:pt idx="0">
                  <c:v>Cirugías grupos 2-6</c:v>
                </c:pt>
              </c:strCache>
            </c:strRef>
          </c:tx>
          <c:spPr>
            <a:solidFill>
              <a:schemeClr val="accent6">
                <a:lumMod val="60000"/>
                <a:lumOff val="40000"/>
              </a:schemeClr>
            </a:solidFill>
            <a:ln>
              <a:noFill/>
            </a:ln>
            <a:effectLst/>
          </c:spPr>
          <c:invertIfNegative val="0"/>
          <c:cat>
            <c:numRef>
              <c:f>'[GRAFICAS PRODUCTIVIDAD 2018 vs 2019.xlsx]GRAFICAS'!$B$51:$C$51</c:f>
              <c:numCache>
                <c:formatCode>0;[Red]0</c:formatCode>
                <c:ptCount val="2"/>
                <c:pt idx="0">
                  <c:v>2018</c:v>
                </c:pt>
                <c:pt idx="1">
                  <c:v>2019</c:v>
                </c:pt>
              </c:numCache>
            </c:numRef>
          </c:cat>
          <c:val>
            <c:numRef>
              <c:f>'[GRAFICAS PRODUCTIVIDAD 2018 vs 2019.xlsx]GRAFICAS'!$B$53:$C$53</c:f>
              <c:numCache>
                <c:formatCode>#,##0;[Red]#,##0</c:formatCode>
                <c:ptCount val="2"/>
                <c:pt idx="0">
                  <c:v>5020</c:v>
                </c:pt>
                <c:pt idx="1">
                  <c:v>7018</c:v>
                </c:pt>
              </c:numCache>
            </c:numRef>
          </c:val>
          <c:extLst xmlns:c16r2="http://schemas.microsoft.com/office/drawing/2015/06/chart">
            <c:ext xmlns:c16="http://schemas.microsoft.com/office/drawing/2014/chart" uri="{C3380CC4-5D6E-409C-BE32-E72D297353CC}">
              <c16:uniqueId val="{00000001-9CB4-4763-84D0-5E5E8E04B8DF}"/>
            </c:ext>
          </c:extLst>
        </c:ser>
        <c:ser>
          <c:idx val="2"/>
          <c:order val="2"/>
          <c:tx>
            <c:strRef>
              <c:f>'[GRAFICAS PRODUCTIVIDAD 2018 vs 2019.xlsx]GRAFICAS'!$A$54</c:f>
              <c:strCache>
                <c:ptCount val="1"/>
                <c:pt idx="0">
                  <c:v>Cirugías grupos 7-10</c:v>
                </c:pt>
              </c:strCache>
            </c:strRef>
          </c:tx>
          <c:spPr>
            <a:solidFill>
              <a:srgbClr val="FFC000"/>
            </a:solidFill>
            <a:ln>
              <a:noFill/>
            </a:ln>
            <a:effectLst/>
          </c:spPr>
          <c:invertIfNegative val="0"/>
          <c:cat>
            <c:numRef>
              <c:f>'[GRAFICAS PRODUCTIVIDAD 2018 vs 2019.xlsx]GRAFICAS'!$B$51:$C$51</c:f>
              <c:numCache>
                <c:formatCode>0;[Red]0</c:formatCode>
                <c:ptCount val="2"/>
                <c:pt idx="0">
                  <c:v>2018</c:v>
                </c:pt>
                <c:pt idx="1">
                  <c:v>2019</c:v>
                </c:pt>
              </c:numCache>
            </c:numRef>
          </c:cat>
          <c:val>
            <c:numRef>
              <c:f>'[GRAFICAS PRODUCTIVIDAD 2018 vs 2019.xlsx]GRAFICAS'!$B$54:$C$54</c:f>
              <c:numCache>
                <c:formatCode>#,##0;[Red]#,##0</c:formatCode>
                <c:ptCount val="2"/>
                <c:pt idx="0">
                  <c:v>1320</c:v>
                </c:pt>
                <c:pt idx="1">
                  <c:v>1845</c:v>
                </c:pt>
              </c:numCache>
            </c:numRef>
          </c:val>
          <c:extLst xmlns:c16r2="http://schemas.microsoft.com/office/drawing/2015/06/chart">
            <c:ext xmlns:c16="http://schemas.microsoft.com/office/drawing/2014/chart" uri="{C3380CC4-5D6E-409C-BE32-E72D297353CC}">
              <c16:uniqueId val="{00000002-9CB4-4763-84D0-5E5E8E04B8DF}"/>
            </c:ext>
          </c:extLst>
        </c:ser>
        <c:ser>
          <c:idx val="3"/>
          <c:order val="3"/>
          <c:tx>
            <c:strRef>
              <c:f>'[GRAFICAS PRODUCTIVIDAD 2018 vs 2019.xlsx]GRAFICAS'!$A$55</c:f>
              <c:strCache>
                <c:ptCount val="1"/>
                <c:pt idx="0">
                  <c:v>Cirugías grupos 11-13</c:v>
                </c:pt>
              </c:strCache>
            </c:strRef>
          </c:tx>
          <c:spPr>
            <a:solidFill>
              <a:schemeClr val="bg1">
                <a:lumMod val="85000"/>
              </a:schemeClr>
            </a:solidFill>
            <a:ln>
              <a:noFill/>
            </a:ln>
            <a:effectLst/>
          </c:spPr>
          <c:invertIfNegative val="0"/>
          <c:cat>
            <c:numRef>
              <c:f>'[GRAFICAS PRODUCTIVIDAD 2018 vs 2019.xlsx]GRAFICAS'!$B$51:$C$51</c:f>
              <c:numCache>
                <c:formatCode>0;[Red]0</c:formatCode>
                <c:ptCount val="2"/>
                <c:pt idx="0">
                  <c:v>2018</c:v>
                </c:pt>
                <c:pt idx="1">
                  <c:v>2019</c:v>
                </c:pt>
              </c:numCache>
            </c:numRef>
          </c:cat>
          <c:val>
            <c:numRef>
              <c:f>'[GRAFICAS PRODUCTIVIDAD 2018 vs 2019.xlsx]GRAFICAS'!$B$55:$C$55</c:f>
              <c:numCache>
                <c:formatCode>#,##0;[Red]#,##0</c:formatCode>
                <c:ptCount val="2"/>
                <c:pt idx="0">
                  <c:v>496</c:v>
                </c:pt>
                <c:pt idx="1">
                  <c:v>347</c:v>
                </c:pt>
              </c:numCache>
            </c:numRef>
          </c:val>
          <c:extLst xmlns:c16r2="http://schemas.microsoft.com/office/drawing/2015/06/chart">
            <c:ext xmlns:c16="http://schemas.microsoft.com/office/drawing/2014/chart" uri="{C3380CC4-5D6E-409C-BE32-E72D297353CC}">
              <c16:uniqueId val="{00000003-9CB4-4763-84D0-5E5E8E04B8DF}"/>
            </c:ext>
          </c:extLst>
        </c:ser>
        <c:ser>
          <c:idx val="4"/>
          <c:order val="4"/>
          <c:tx>
            <c:strRef>
              <c:f>'[GRAFICAS PRODUCTIVIDAD 2018 vs 2019.xlsx]GRAFICAS'!$A$56</c:f>
              <c:strCache>
                <c:ptCount val="1"/>
                <c:pt idx="0">
                  <c:v>Cirugías grupos 20-23</c:v>
                </c:pt>
              </c:strCache>
            </c:strRef>
          </c:tx>
          <c:spPr>
            <a:solidFill>
              <a:schemeClr val="accent5"/>
            </a:solidFill>
            <a:ln>
              <a:noFill/>
            </a:ln>
            <a:effectLst/>
          </c:spPr>
          <c:invertIfNegative val="0"/>
          <c:cat>
            <c:numRef>
              <c:f>'[GRAFICAS PRODUCTIVIDAD 2018 vs 2019.xlsx]GRAFICAS'!$B$51:$C$51</c:f>
              <c:numCache>
                <c:formatCode>0;[Red]0</c:formatCode>
                <c:ptCount val="2"/>
                <c:pt idx="0">
                  <c:v>2018</c:v>
                </c:pt>
                <c:pt idx="1">
                  <c:v>2019</c:v>
                </c:pt>
              </c:numCache>
            </c:numRef>
          </c:cat>
          <c:val>
            <c:numRef>
              <c:f>'[GRAFICAS PRODUCTIVIDAD 2018 vs 2019.xlsx]GRAFICAS'!$B$56:$C$56</c:f>
              <c:numCache>
                <c:formatCode>#,##0;[Red]#,##0</c:formatCode>
                <c:ptCount val="2"/>
                <c:pt idx="0">
                  <c:v>4</c:v>
                </c:pt>
                <c:pt idx="1">
                  <c:v>2</c:v>
                </c:pt>
              </c:numCache>
            </c:numRef>
          </c:val>
          <c:extLst xmlns:c16r2="http://schemas.microsoft.com/office/drawing/2015/06/chart">
            <c:ext xmlns:c16="http://schemas.microsoft.com/office/drawing/2014/chart" uri="{C3380CC4-5D6E-409C-BE32-E72D297353CC}">
              <c16:uniqueId val="{00000004-9CB4-4763-84D0-5E5E8E04B8DF}"/>
            </c:ext>
          </c:extLst>
        </c:ser>
        <c:ser>
          <c:idx val="5"/>
          <c:order val="5"/>
          <c:tx>
            <c:strRef>
              <c:f>'[GRAFICAS PRODUCTIVIDAD 2018 vs 2019.xlsx]GRAFICAS'!$A$57</c:f>
              <c:strCache>
                <c:ptCount val="1"/>
                <c:pt idx="0">
                  <c:v>Total de actividades realizadas</c:v>
                </c:pt>
              </c:strCache>
            </c:strRef>
          </c:tx>
          <c:spPr>
            <a:solidFill>
              <a:srgbClr val="00B050"/>
            </a:solidFill>
            <a:ln>
              <a:noFill/>
            </a:ln>
            <a:effectLst/>
          </c:spPr>
          <c:invertIfNegative val="0"/>
          <c:dLbls>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'[GRAFICAS PRODUCTIVIDAD 2018 vs 2019.xlsx]GRAFICAS'!$B$51:$C$51</c:f>
              <c:numCache>
                <c:formatCode>0;[Red]0</c:formatCode>
                <c:ptCount val="2"/>
                <c:pt idx="0">
                  <c:v>2018</c:v>
                </c:pt>
                <c:pt idx="1">
                  <c:v>2019</c:v>
                </c:pt>
              </c:numCache>
            </c:numRef>
          </c:cat>
          <c:val>
            <c:numRef>
              <c:f>'[GRAFICAS PRODUCTIVIDAD 2018 vs 2019.xlsx]GRAFICAS'!$B$57:$C$57</c:f>
              <c:numCache>
                <c:formatCode>#,##0;[Red]#,##0</c:formatCode>
                <c:ptCount val="2"/>
                <c:pt idx="0">
                  <c:v>6840</c:v>
                </c:pt>
                <c:pt idx="1">
                  <c:v>9212</c:v>
                </c:pt>
              </c:numCache>
            </c:numRef>
          </c:val>
          <c:extLst xmlns:c16r2="http://schemas.microsoft.com/office/drawing/2015/06/chart">
            <c:ext xmlns:c16="http://schemas.microsoft.com/office/drawing/2014/chart" uri="{C3380CC4-5D6E-409C-BE32-E72D297353CC}">
              <c16:uniqueId val="{00000005-9CB4-4763-84D0-5E5E8E04B8DF}"/>
            </c:ext>
          </c:extLst>
        </c:ser>
        <c:dLbls>
          <c:showLegendKey val="0"/>
          <c:showVal val="0"/>
          <c:showCatName val="0"/>
          <c:showSerName val="0"/>
          <c:showPercent val="0"/>
          <c:showBubbleSize val="0"/>
        </c:dLbls>
        <c:gapWidth val="219"/>
        <c:overlap val="-27"/>
        <c:axId val="37296000"/>
        <c:axId val="37297536"/>
      </c:barChart>
      <c:catAx>
        <c:axId val="37296000"/>
        <c:scaling>
          <c:orientation val="minMax"/>
        </c:scaling>
        <c:delete val="0"/>
        <c:axPos val="b"/>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297536"/>
        <c:crosses val="autoZero"/>
        <c:auto val="1"/>
        <c:lblAlgn val="ctr"/>
        <c:lblOffset val="100"/>
        <c:noMultiLvlLbl val="0"/>
      </c:catAx>
      <c:valAx>
        <c:axId val="37297536"/>
        <c:scaling>
          <c:orientation val="minMax"/>
        </c:scaling>
        <c:delete val="1"/>
        <c:axPos val="l"/>
        <c:numFmt formatCode="#,##0;[Red]#,##0" sourceLinked="1"/>
        <c:majorTickMark val="none"/>
        <c:minorTickMark val="none"/>
        <c:tickLblPos val="nextTo"/>
        <c:crossAx val="372960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GRAFICAS!$B$43</c:f>
              <c:strCache>
                <c:ptCount val="1"/>
                <c:pt idx="0">
                  <c:v>2018</c:v>
                </c:pt>
              </c:strCache>
            </c:strRef>
          </c:tx>
          <c:spPr>
            <a:solidFill>
              <a:srgbClr val="00B050"/>
            </a:solidFill>
            <a:ln>
              <a:noFill/>
            </a:ln>
            <a:effectLst/>
          </c:spPr>
          <c:invertIfNegative val="0"/>
          <c:cat>
            <c:strRef>
              <c:f>GRAFICAS!$A$44:$A$50</c:f>
              <c:strCache>
                <c:ptCount val="6"/>
                <c:pt idx="0">
                  <c:v>Total de egresos</c:v>
                </c:pt>
                <c:pt idx="1">
                  <c:v>Pacientes en Observación</c:v>
                </c:pt>
                <c:pt idx="2">
                  <c:v>Total de actividades realizadas</c:v>
                </c:pt>
                <c:pt idx="3">
                  <c:v>Total de días estancia de los egresos</c:v>
                </c:pt>
                <c:pt idx="4">
                  <c:v>Total de días cama ocupados</c:v>
                </c:pt>
                <c:pt idx="5">
                  <c:v>Total de días cama disponibles</c:v>
                </c:pt>
              </c:strCache>
            </c:strRef>
          </c:cat>
          <c:val>
            <c:numRef>
              <c:f>GRAFICAS!$B$44:$B$50</c:f>
              <c:numCache>
                <c:formatCode>#,##0;[Red]#,##0</c:formatCode>
                <c:ptCount val="6"/>
                <c:pt idx="0">
                  <c:v>6468</c:v>
                </c:pt>
                <c:pt idx="1">
                  <c:v>5041</c:v>
                </c:pt>
                <c:pt idx="2">
                  <c:v>11509</c:v>
                </c:pt>
                <c:pt idx="3">
                  <c:v>17572</c:v>
                </c:pt>
                <c:pt idx="4">
                  <c:v>20177</c:v>
                </c:pt>
                <c:pt idx="5">
                  <c:v>28835</c:v>
                </c:pt>
              </c:numCache>
            </c:numRef>
          </c:val>
          <c:extLst xmlns:c16r2="http://schemas.microsoft.com/office/drawing/2015/06/chart">
            <c:ext xmlns:c16="http://schemas.microsoft.com/office/drawing/2014/chart" uri="{C3380CC4-5D6E-409C-BE32-E72D297353CC}">
              <c16:uniqueId val="{00000000-B20C-4CC2-BAE9-F57AA33E3088}"/>
            </c:ext>
          </c:extLst>
        </c:ser>
        <c:ser>
          <c:idx val="1"/>
          <c:order val="1"/>
          <c:tx>
            <c:strRef>
              <c:f>GRAFICAS!$C$43</c:f>
              <c:strCache>
                <c:ptCount val="1"/>
                <c:pt idx="0">
                  <c:v>2019</c:v>
                </c:pt>
              </c:strCache>
            </c:strRef>
          </c:tx>
          <c:spPr>
            <a:solidFill>
              <a:srgbClr val="FFC000"/>
            </a:solidFill>
            <a:ln>
              <a:noFill/>
            </a:ln>
            <a:effectLst/>
          </c:spPr>
          <c:invertIfNegative val="0"/>
          <c:cat>
            <c:strRef>
              <c:f>GRAFICAS!$A$44:$A$50</c:f>
              <c:strCache>
                <c:ptCount val="6"/>
                <c:pt idx="0">
                  <c:v>Total de egresos</c:v>
                </c:pt>
                <c:pt idx="1">
                  <c:v>Pacientes en Observación</c:v>
                </c:pt>
                <c:pt idx="2">
                  <c:v>Total de actividades realizadas</c:v>
                </c:pt>
                <c:pt idx="3">
                  <c:v>Total de días estancia de los egresos</c:v>
                </c:pt>
                <c:pt idx="4">
                  <c:v>Total de días cama ocupados</c:v>
                </c:pt>
                <c:pt idx="5">
                  <c:v>Total de días cama disponibles</c:v>
                </c:pt>
              </c:strCache>
            </c:strRef>
          </c:cat>
          <c:val>
            <c:numRef>
              <c:f>GRAFICAS!$C$44:$C$50</c:f>
              <c:numCache>
                <c:formatCode>#,##0;[Red]#,##0</c:formatCode>
                <c:ptCount val="6"/>
                <c:pt idx="0">
                  <c:v>8187</c:v>
                </c:pt>
                <c:pt idx="1">
                  <c:v>7248</c:v>
                </c:pt>
                <c:pt idx="2">
                  <c:v>15435</c:v>
                </c:pt>
                <c:pt idx="3">
                  <c:v>24164</c:v>
                </c:pt>
                <c:pt idx="4">
                  <c:v>26997</c:v>
                </c:pt>
                <c:pt idx="5">
                  <c:v>30675</c:v>
                </c:pt>
              </c:numCache>
            </c:numRef>
          </c:val>
          <c:extLst xmlns:c16r2="http://schemas.microsoft.com/office/drawing/2015/06/chart">
            <c:ext xmlns:c16="http://schemas.microsoft.com/office/drawing/2014/chart" uri="{C3380CC4-5D6E-409C-BE32-E72D297353CC}">
              <c16:uniqueId val="{00000001-B20C-4CC2-BAE9-F57AA33E3088}"/>
            </c:ext>
          </c:extLst>
        </c:ser>
        <c:dLbls>
          <c:showLegendKey val="0"/>
          <c:showVal val="0"/>
          <c:showCatName val="0"/>
          <c:showSerName val="0"/>
          <c:showPercent val="0"/>
          <c:showBubbleSize val="0"/>
        </c:dLbls>
        <c:gapWidth val="219"/>
        <c:overlap val="-27"/>
        <c:axId val="37321728"/>
        <c:axId val="37327616"/>
      </c:barChart>
      <c:catAx>
        <c:axId val="3732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327616"/>
        <c:crosses val="autoZero"/>
        <c:auto val="1"/>
        <c:lblAlgn val="ctr"/>
        <c:lblOffset val="100"/>
        <c:noMultiLvlLbl val="0"/>
      </c:catAx>
      <c:valAx>
        <c:axId val="37327616"/>
        <c:scaling>
          <c:orientation val="minMax"/>
        </c:scaling>
        <c:delete val="0"/>
        <c:axPos val="l"/>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321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PRODUCTIVIDAD 2018 vs 2019.xlsx]GRAFICAS'!$B$71</c:f>
              <c:strCache>
                <c:ptCount val="1"/>
                <c:pt idx="0">
                  <c:v>2018</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PRODUCTIVIDAD 2018 vs 2019.xlsx]GRAFICAS'!$A$72:$A$77</c:f>
              <c:strCache>
                <c:ptCount val="6"/>
                <c:pt idx="0">
                  <c:v>Porcentaje Ocupacional</c:v>
                </c:pt>
                <c:pt idx="1">
                  <c:v>Variación global</c:v>
                </c:pt>
                <c:pt idx="2">
                  <c:v>Promedio Días Estancia</c:v>
                </c:pt>
                <c:pt idx="3">
                  <c:v>Variación global</c:v>
                </c:pt>
                <c:pt idx="4">
                  <c:v>Giro Cama Mes</c:v>
                </c:pt>
                <c:pt idx="5">
                  <c:v>Variación global</c:v>
                </c:pt>
              </c:strCache>
            </c:strRef>
          </c:cat>
          <c:val>
            <c:numRef>
              <c:f>'[GRAFICAS PRODUCTIVIDAD 2018 vs 2019.xlsx]GRAFICAS'!$B$72:$B$77</c:f>
              <c:numCache>
                <c:formatCode>General</c:formatCode>
                <c:ptCount val="6"/>
                <c:pt idx="0" formatCode="0.0%">
                  <c:v>0.6997398994277787</c:v>
                </c:pt>
                <c:pt idx="2" formatCode="0.00">
                  <c:v>2.7167594310451455</c:v>
                </c:pt>
                <c:pt idx="4" formatCode="0.00">
                  <c:v>6.8227848101265822</c:v>
                </c:pt>
              </c:numCache>
            </c:numRef>
          </c:val>
          <c:extLst xmlns:c16r2="http://schemas.microsoft.com/office/drawing/2015/06/chart">
            <c:ext xmlns:c16="http://schemas.microsoft.com/office/drawing/2014/chart" uri="{C3380CC4-5D6E-409C-BE32-E72D297353CC}">
              <c16:uniqueId val="{00000000-205B-47E1-9201-A14460F34AA3}"/>
            </c:ext>
          </c:extLst>
        </c:ser>
        <c:ser>
          <c:idx val="1"/>
          <c:order val="1"/>
          <c:tx>
            <c:strRef>
              <c:f>'[GRAFICAS PRODUCTIVIDAD 2018 vs 2019.xlsx]GRAFICAS'!$C$71</c:f>
              <c:strCache>
                <c:ptCount val="1"/>
                <c:pt idx="0">
                  <c:v>2019</c:v>
                </c:pt>
              </c:strCache>
            </c:strRef>
          </c:tx>
          <c:spPr>
            <a:solidFill>
              <a:srgbClr val="FFC000"/>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0-7B31-4B2D-8F66-D58D96D40E88}"/>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7B31-4B2D-8F66-D58D96D40E88}"/>
              </c:ext>
            </c:extLst>
          </c:dPt>
          <c:dPt>
            <c:idx val="5"/>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7B31-4B2D-8F66-D58D96D40E88}"/>
              </c:ext>
            </c:extLst>
          </c:dPt>
          <c:dLbls>
            <c:dLbl>
              <c:idx val="0"/>
              <c:layout>
                <c:manualLayout>
                  <c:x val="5.3066815540216512E-3"/>
                  <c:y val="-4.29129864469884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5B-47E1-9201-A14460F34AA3}"/>
                </c:ext>
              </c:extLst>
            </c:dLbl>
            <c:dLbl>
              <c:idx val="1"/>
              <c:spPr>
                <a:solidFill>
                  <a:schemeClr val="dk1"/>
                </a:solidFill>
                <a:ln w="19050" cap="flat" cmpd="sng" algn="ctr">
                  <a:solidFill>
                    <a:schemeClr val="lt1"/>
                  </a:solidFill>
                  <a:prstDash val="solid"/>
                  <a:miter lim="800000"/>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dLbl>
            <c:dLbl>
              <c:idx val="3"/>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dLbl>
            <c:dLbl>
              <c:idx val="5"/>
              <c:spPr>
                <a:solidFill>
                  <a:schemeClr val="dk1"/>
                </a:solidFill>
                <a:ln w="12700" cap="flat" cmpd="sng" algn="ctr">
                  <a:solidFill>
                    <a:schemeClr val="dk1">
                      <a:shade val="50000"/>
                    </a:schemeClr>
                  </a:solidFill>
                  <a:prstDash val="solid"/>
                  <a:miter lim="800000"/>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PRODUCTIVIDAD 2018 vs 2019.xlsx]GRAFICAS'!$A$72:$A$77</c:f>
              <c:strCache>
                <c:ptCount val="6"/>
                <c:pt idx="0">
                  <c:v>Porcentaje Ocupacional</c:v>
                </c:pt>
                <c:pt idx="1">
                  <c:v>Variación global</c:v>
                </c:pt>
                <c:pt idx="2">
                  <c:v>Promedio Días Estancia</c:v>
                </c:pt>
                <c:pt idx="3">
                  <c:v>Variación global</c:v>
                </c:pt>
                <c:pt idx="4">
                  <c:v>Giro Cama Mes</c:v>
                </c:pt>
                <c:pt idx="5">
                  <c:v>Variación global</c:v>
                </c:pt>
              </c:strCache>
            </c:strRef>
          </c:cat>
          <c:val>
            <c:numRef>
              <c:f>'[GRAFICAS PRODUCTIVIDAD 2018 vs 2019.xlsx]GRAFICAS'!$C$72:$C$77</c:f>
              <c:numCache>
                <c:formatCode>0%</c:formatCode>
                <c:ptCount val="6"/>
                <c:pt idx="0" formatCode="0.0%">
                  <c:v>0.88009779951100242</c:v>
                </c:pt>
                <c:pt idx="1">
                  <c:v>0.25774991569112138</c:v>
                </c:pt>
                <c:pt idx="2" formatCode="0.00">
                  <c:v>2.9515084890680345</c:v>
                </c:pt>
                <c:pt idx="3">
                  <c:v>8.6407745691557375E-2</c:v>
                </c:pt>
                <c:pt idx="4" formatCode="0.00">
                  <c:v>7.665730337078652</c:v>
                </c:pt>
                <c:pt idx="5">
                  <c:v>0.12354860228054455</c:v>
                </c:pt>
              </c:numCache>
            </c:numRef>
          </c:val>
          <c:extLst xmlns:c16r2="http://schemas.microsoft.com/office/drawing/2015/06/chart">
            <c:ext xmlns:c16="http://schemas.microsoft.com/office/drawing/2014/chart" uri="{C3380CC4-5D6E-409C-BE32-E72D297353CC}">
              <c16:uniqueId val="{00000002-205B-47E1-9201-A14460F34AA3}"/>
            </c:ext>
          </c:extLst>
        </c:ser>
        <c:dLbls>
          <c:showLegendKey val="0"/>
          <c:showVal val="0"/>
          <c:showCatName val="0"/>
          <c:showSerName val="0"/>
          <c:showPercent val="0"/>
          <c:showBubbleSize val="0"/>
        </c:dLbls>
        <c:gapWidth val="219"/>
        <c:overlap val="-27"/>
        <c:axId val="37366016"/>
        <c:axId val="37367808"/>
      </c:barChart>
      <c:catAx>
        <c:axId val="373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367808"/>
        <c:crosses val="autoZero"/>
        <c:auto val="1"/>
        <c:lblAlgn val="ctr"/>
        <c:lblOffset val="100"/>
        <c:noMultiLvlLbl val="0"/>
      </c:catAx>
      <c:valAx>
        <c:axId val="37367808"/>
        <c:scaling>
          <c:orientation val="minMax"/>
        </c:scaling>
        <c:delete val="1"/>
        <c:axPos val="l"/>
        <c:numFmt formatCode="0.0%" sourceLinked="1"/>
        <c:majorTickMark val="none"/>
        <c:minorTickMark val="none"/>
        <c:tickLblPos val="nextTo"/>
        <c:crossAx val="37366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Hoja1!$B$13</c:f>
              <c:strCache>
                <c:ptCount val="1"/>
                <c:pt idx="0">
                  <c:v>2018</c:v>
                </c:pt>
              </c:strCache>
            </c:strRef>
          </c:tx>
          <c:spPr>
            <a:solidFill>
              <a:srgbClr val="00B050"/>
            </a:solidFill>
            <a:ln>
              <a:noFill/>
            </a:ln>
            <a:effectLst/>
          </c:spPr>
          <c:invertIfNegative val="0"/>
          <c:cat>
            <c:strRef>
              <c:f>Hoja1!$A$15:$A$20</c:f>
              <c:strCache>
                <c:ptCount val="6"/>
                <c:pt idx="0">
                  <c:v>FELICITACION</c:v>
                </c:pt>
                <c:pt idx="1">
                  <c:v>PETICION</c:v>
                </c:pt>
                <c:pt idx="2">
                  <c:v>QUEJA</c:v>
                </c:pt>
                <c:pt idx="3">
                  <c:v>RECLAMO</c:v>
                </c:pt>
                <c:pt idx="4">
                  <c:v>SUGERENCIA</c:v>
                </c:pt>
                <c:pt idx="5">
                  <c:v>TOTAL </c:v>
                </c:pt>
              </c:strCache>
            </c:strRef>
          </c:cat>
          <c:val>
            <c:numRef>
              <c:f>Hoja1!$B$15:$B$20</c:f>
              <c:numCache>
                <c:formatCode>General</c:formatCode>
                <c:ptCount val="6"/>
                <c:pt idx="0">
                  <c:v>186</c:v>
                </c:pt>
                <c:pt idx="1">
                  <c:v>142</c:v>
                </c:pt>
                <c:pt idx="2">
                  <c:v>638</c:v>
                </c:pt>
                <c:pt idx="3">
                  <c:v>18</c:v>
                </c:pt>
                <c:pt idx="4">
                  <c:v>113</c:v>
                </c:pt>
                <c:pt idx="5">
                  <c:v>1097</c:v>
                </c:pt>
              </c:numCache>
            </c:numRef>
          </c:val>
          <c:extLst xmlns:c16r2="http://schemas.microsoft.com/office/drawing/2015/06/chart">
            <c:ext xmlns:c16="http://schemas.microsoft.com/office/drawing/2014/chart" uri="{C3380CC4-5D6E-409C-BE32-E72D297353CC}">
              <c16:uniqueId val="{00000000-D40D-4B12-A295-1AFF008894B4}"/>
            </c:ext>
          </c:extLst>
        </c:ser>
        <c:ser>
          <c:idx val="1"/>
          <c:order val="1"/>
          <c:tx>
            <c:strRef>
              <c:f>Hoja1!$C$13</c:f>
              <c:strCache>
                <c:ptCount val="1"/>
                <c:pt idx="0">
                  <c:v>2019</c:v>
                </c:pt>
              </c:strCache>
            </c:strRef>
          </c:tx>
          <c:spPr>
            <a:solidFill>
              <a:srgbClr val="FFC000"/>
            </a:solidFill>
            <a:ln>
              <a:noFill/>
            </a:ln>
            <a:effectLst/>
          </c:spPr>
          <c:invertIfNegative val="0"/>
          <c:cat>
            <c:strRef>
              <c:f>Hoja1!$A$15:$A$20</c:f>
              <c:strCache>
                <c:ptCount val="6"/>
                <c:pt idx="0">
                  <c:v>FELICITACION</c:v>
                </c:pt>
                <c:pt idx="1">
                  <c:v>PETICION</c:v>
                </c:pt>
                <c:pt idx="2">
                  <c:v>QUEJA</c:v>
                </c:pt>
                <c:pt idx="3">
                  <c:v>RECLAMO</c:v>
                </c:pt>
                <c:pt idx="4">
                  <c:v>SUGERENCIA</c:v>
                </c:pt>
                <c:pt idx="5">
                  <c:v>TOTAL </c:v>
                </c:pt>
              </c:strCache>
            </c:strRef>
          </c:cat>
          <c:val>
            <c:numRef>
              <c:f>Hoja1!$C$15:$C$20</c:f>
              <c:numCache>
                <c:formatCode>General</c:formatCode>
                <c:ptCount val="6"/>
                <c:pt idx="0">
                  <c:v>240</c:v>
                </c:pt>
                <c:pt idx="1">
                  <c:v>73</c:v>
                </c:pt>
                <c:pt idx="2">
                  <c:v>405</c:v>
                </c:pt>
                <c:pt idx="3">
                  <c:v>20</c:v>
                </c:pt>
                <c:pt idx="4">
                  <c:v>66</c:v>
                </c:pt>
                <c:pt idx="5">
                  <c:v>805</c:v>
                </c:pt>
              </c:numCache>
            </c:numRef>
          </c:val>
          <c:extLst xmlns:c16r2="http://schemas.microsoft.com/office/drawing/2015/06/chart">
            <c:ext xmlns:c16="http://schemas.microsoft.com/office/drawing/2014/chart" uri="{C3380CC4-5D6E-409C-BE32-E72D297353CC}">
              <c16:uniqueId val="{00000001-D40D-4B12-A295-1AFF008894B4}"/>
            </c:ext>
          </c:extLst>
        </c:ser>
        <c:dLbls>
          <c:showLegendKey val="0"/>
          <c:showVal val="0"/>
          <c:showCatName val="0"/>
          <c:showSerName val="0"/>
          <c:showPercent val="0"/>
          <c:showBubbleSize val="0"/>
        </c:dLbls>
        <c:gapWidth val="219"/>
        <c:overlap val="-27"/>
        <c:axId val="108821504"/>
        <c:axId val="108917504"/>
      </c:barChart>
      <c:catAx>
        <c:axId val="10882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08917504"/>
        <c:crosses val="autoZero"/>
        <c:auto val="1"/>
        <c:lblAlgn val="ctr"/>
        <c:lblOffset val="100"/>
        <c:noMultiLvlLbl val="0"/>
      </c:catAx>
      <c:valAx>
        <c:axId val="10891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08821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386972559590128"/>
          <c:y val="0.29076133570608287"/>
          <c:w val="0.90913004952003629"/>
          <c:h val="0.5055261472421817"/>
        </c:manualLayout>
      </c:layout>
      <c:bar3DChart>
        <c:barDir val="col"/>
        <c:grouping val="clustered"/>
        <c:varyColors val="0"/>
        <c:ser>
          <c:idx val="1"/>
          <c:order val="0"/>
          <c:tx>
            <c:strRef>
              <c:f>'CONTRATACION CPS'!$B$27</c:f>
              <c:strCache>
                <c:ptCount val="1"/>
                <c:pt idx="0">
                  <c:v>CPS ADMINISTRATIVOS</c:v>
                </c:pt>
              </c:strCache>
            </c:strRef>
          </c:tx>
          <c:spPr>
            <a:solidFill>
              <a:schemeClr val="accent2"/>
            </a:solidFill>
            <a:ln>
              <a:noFill/>
            </a:ln>
            <a:effectLst/>
            <a:sp3d/>
          </c:spPr>
          <c:invertIfNegative val="0"/>
          <c:dPt>
            <c:idx val="0"/>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1-952C-44D0-BD9B-A304B1668241}"/>
              </c:ext>
            </c:extLst>
          </c:dPt>
          <c:dPt>
            <c:idx val="1"/>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1-F448-4F24-84FD-EDBE63008997}"/>
              </c:ext>
            </c:extLst>
          </c:dPt>
          <c:cat>
            <c:numRef>
              <c:f>'CONTRATACION CPS'!$C$26:$D$26</c:f>
              <c:numCache>
                <c:formatCode>General</c:formatCode>
                <c:ptCount val="2"/>
                <c:pt idx="0">
                  <c:v>2018</c:v>
                </c:pt>
                <c:pt idx="1">
                  <c:v>2019</c:v>
                </c:pt>
              </c:numCache>
            </c:numRef>
          </c:cat>
          <c:val>
            <c:numRef>
              <c:f>'CONTRATACION CPS'!$C$27:$D$27</c:f>
              <c:numCache>
                <c:formatCode>_("$"* #,##0.00_);_("$"* \(#,##0.00\);_("$"* "-"??_);_(@_)</c:formatCode>
                <c:ptCount val="2"/>
                <c:pt idx="0">
                  <c:v>1761187611</c:v>
                </c:pt>
                <c:pt idx="1">
                  <c:v>1937137478</c:v>
                </c:pt>
              </c:numCache>
            </c:numRef>
          </c:val>
          <c:extLst xmlns:c16r2="http://schemas.microsoft.com/office/drawing/2015/06/chart">
            <c:ext xmlns:c16="http://schemas.microsoft.com/office/drawing/2014/chart" uri="{C3380CC4-5D6E-409C-BE32-E72D297353CC}">
              <c16:uniqueId val="{00000003-F448-4F24-84FD-EDBE63008997}"/>
            </c:ext>
          </c:extLst>
        </c:ser>
        <c:dLbls>
          <c:showLegendKey val="0"/>
          <c:showVal val="0"/>
          <c:showCatName val="0"/>
          <c:showSerName val="0"/>
          <c:showPercent val="0"/>
          <c:showBubbleSize val="0"/>
        </c:dLbls>
        <c:gapWidth val="150"/>
        <c:shape val="box"/>
        <c:axId val="37496704"/>
        <c:axId val="37498240"/>
        <c:axId val="0"/>
      </c:bar3DChart>
      <c:catAx>
        <c:axId val="37496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498240"/>
        <c:crosses val="autoZero"/>
        <c:auto val="1"/>
        <c:lblAlgn val="ctr"/>
        <c:lblOffset val="100"/>
        <c:noMultiLvlLbl val="0"/>
      </c:catAx>
      <c:valAx>
        <c:axId val="37498240"/>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3749670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dispUnitsLbl>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'CONTRATACION CPS'!$B$122</c:f>
              <c:strCache>
                <c:ptCount val="1"/>
                <c:pt idx="0">
                  <c:v>CPS ADMINISTRATIVOS</c:v>
                </c:pt>
              </c:strCache>
            </c:strRef>
          </c:tx>
          <c:spPr>
            <a:solidFill>
              <a:schemeClr val="accent1"/>
            </a:solidFill>
            <a:ln>
              <a:noFill/>
            </a:ln>
            <a:effectLst/>
            <a:sp3d/>
          </c:spPr>
          <c:invertIfNegative val="0"/>
          <c:dPt>
            <c:idx val="0"/>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1-B2E3-44BE-8B20-48AB0F934585}"/>
              </c:ext>
            </c:extLst>
          </c:dPt>
          <c:dPt>
            <c:idx val="1"/>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3-B2E3-44BE-8B20-48AB0F934585}"/>
              </c:ext>
            </c:extLst>
          </c:dPt>
          <c:cat>
            <c:numRef>
              <c:f>'CONTRATACION CPS'!$C$121:$D$121</c:f>
              <c:numCache>
                <c:formatCode>General</c:formatCode>
                <c:ptCount val="2"/>
                <c:pt idx="0">
                  <c:v>2018</c:v>
                </c:pt>
                <c:pt idx="1">
                  <c:v>2019</c:v>
                </c:pt>
              </c:numCache>
            </c:numRef>
          </c:cat>
          <c:val>
            <c:numRef>
              <c:f>'CONTRATACION CPS'!$C$122:$D$122</c:f>
              <c:numCache>
                <c:formatCode>_("$"* #,##0.00_);_("$"* \(#,##0.00\);_("$"* "-"??_);_(@_)</c:formatCode>
                <c:ptCount val="2"/>
                <c:pt idx="0">
                  <c:v>2040.0863074437882</c:v>
                </c:pt>
                <c:pt idx="1">
                  <c:v>2339.2103014553518</c:v>
                </c:pt>
              </c:numCache>
            </c:numRef>
          </c:val>
          <c:extLst xmlns:c16r2="http://schemas.microsoft.com/office/drawing/2015/06/chart">
            <c:ext xmlns:c16="http://schemas.microsoft.com/office/drawing/2014/chart" uri="{C3380CC4-5D6E-409C-BE32-E72D297353CC}">
              <c16:uniqueId val="{00000004-B2E3-44BE-8B20-48AB0F934585}"/>
            </c:ext>
          </c:extLst>
        </c:ser>
        <c:dLbls>
          <c:showLegendKey val="0"/>
          <c:showVal val="0"/>
          <c:showCatName val="0"/>
          <c:showSerName val="0"/>
          <c:showPercent val="0"/>
          <c:showBubbleSize val="0"/>
        </c:dLbls>
        <c:gapWidth val="150"/>
        <c:shape val="box"/>
        <c:axId val="138839936"/>
        <c:axId val="138841472"/>
        <c:axId val="0"/>
      </c:bar3DChart>
      <c:catAx>
        <c:axId val="138839936"/>
        <c:scaling>
          <c:orientation val="minMax"/>
        </c:scaling>
        <c:delete val="1"/>
        <c:axPos val="b"/>
        <c:numFmt formatCode="General" sourceLinked="1"/>
        <c:majorTickMark val="out"/>
        <c:minorTickMark val="none"/>
        <c:tickLblPos val="nextTo"/>
        <c:crossAx val="138841472"/>
        <c:crosses val="autoZero"/>
        <c:auto val="1"/>
        <c:lblAlgn val="ctr"/>
        <c:lblOffset val="100"/>
        <c:noMultiLvlLbl val="0"/>
      </c:catAx>
      <c:valAx>
        <c:axId val="138841472"/>
        <c:scaling>
          <c:orientation val="minMax"/>
        </c:scaling>
        <c:delete val="1"/>
        <c:axPos val="l"/>
        <c:numFmt formatCode="_(&quot;$&quot;* #,##0.00_);_(&quot;$&quot;* \(#,##0.00\);_(&quot;$&quot;* &quot;-&quot;??_);_(@_)" sourceLinked="1"/>
        <c:majorTickMark val="out"/>
        <c:minorTickMark val="none"/>
        <c:tickLblPos val="nextTo"/>
        <c:crossAx val="13883993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dk1"/>
                </a:solidFill>
                <a:latin typeface="+mn-lt"/>
                <a:ea typeface="+mn-ea"/>
                <a:cs typeface="+mn-cs"/>
              </a:defRPr>
            </a:pPr>
            <a:r>
              <a:rPr lang="en-US"/>
              <a:t>PERSONAL ASISTENCIAL</a:t>
            </a:r>
          </a:p>
          <a:p>
            <a:pPr>
              <a:defRPr sz="1680" b="1" i="0" u="none" strike="noStrike" kern="1200" spc="0" baseline="0">
                <a:solidFill>
                  <a:schemeClr val="dk1"/>
                </a:solidFill>
                <a:latin typeface="+mn-lt"/>
                <a:ea typeface="+mn-ea"/>
                <a:cs typeface="+mn-cs"/>
              </a:defRPr>
            </a:pPr>
            <a:r>
              <a:rPr lang="en-US"/>
              <a:t>2018 VS 2019</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'CONTRATACION CPS'!$B$60</c:f>
              <c:strCache>
                <c:ptCount val="1"/>
                <c:pt idx="0">
                  <c:v>CPS ASISTENCIAL</c:v>
                </c:pt>
              </c:strCache>
            </c:strRef>
          </c:tx>
          <c:spPr>
            <a:solidFill>
              <a:srgbClr val="00B050"/>
            </a:solidFill>
            <a:ln>
              <a:noFill/>
            </a:ln>
            <a:effectLst/>
            <a:sp3d/>
          </c:spPr>
          <c:invertIfNegative val="0"/>
          <c:dPt>
            <c:idx val="0"/>
            <c:invertIfNegative val="0"/>
            <c:bubble3D val="0"/>
            <c:extLst xmlns:c16r2="http://schemas.microsoft.com/office/drawing/2015/06/chart">
              <c:ext xmlns:c16="http://schemas.microsoft.com/office/drawing/2014/chart" uri="{C3380CC4-5D6E-409C-BE32-E72D297353CC}">
                <c16:uniqueId val="{00000001-74D8-4495-B29D-F6FD1535815C}"/>
              </c:ext>
            </c:extLst>
          </c:dPt>
          <c:dPt>
            <c:idx val="1"/>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3-74D8-4495-B29D-F6FD1535815C}"/>
              </c:ext>
            </c:extLst>
          </c:dPt>
          <c:cat>
            <c:numRef>
              <c:f>'CONTRATACION CPS'!$C$59:$D$59</c:f>
              <c:numCache>
                <c:formatCode>General</c:formatCode>
                <c:ptCount val="2"/>
                <c:pt idx="0">
                  <c:v>2018</c:v>
                </c:pt>
                <c:pt idx="1">
                  <c:v>2019</c:v>
                </c:pt>
              </c:numCache>
            </c:numRef>
          </c:cat>
          <c:val>
            <c:numRef>
              <c:f>'CONTRATACION CPS'!$C$60:$D$60</c:f>
              <c:numCache>
                <c:formatCode>_("$"* #,##0.00_);_("$"* \(#,##0.00\);_("$"* "-"??_);_(@_)</c:formatCode>
                <c:ptCount val="2"/>
                <c:pt idx="0">
                  <c:v>9139323981</c:v>
                </c:pt>
                <c:pt idx="1">
                  <c:v>10324533780</c:v>
                </c:pt>
              </c:numCache>
            </c:numRef>
          </c:val>
          <c:extLst xmlns:c16r2="http://schemas.microsoft.com/office/drawing/2015/06/chart">
            <c:ext xmlns:c16="http://schemas.microsoft.com/office/drawing/2014/chart" uri="{C3380CC4-5D6E-409C-BE32-E72D297353CC}">
              <c16:uniqueId val="{00000004-74D8-4495-B29D-F6FD1535815C}"/>
            </c:ext>
          </c:extLst>
        </c:ser>
        <c:dLbls>
          <c:showLegendKey val="0"/>
          <c:showVal val="0"/>
          <c:showCatName val="0"/>
          <c:showSerName val="0"/>
          <c:showPercent val="0"/>
          <c:showBubbleSize val="0"/>
        </c:dLbls>
        <c:gapWidth val="150"/>
        <c:shape val="box"/>
        <c:axId val="142797056"/>
        <c:axId val="143433728"/>
        <c:axId val="0"/>
      </c:bar3DChart>
      <c:catAx>
        <c:axId val="142797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43433728"/>
        <c:crosses val="autoZero"/>
        <c:auto val="1"/>
        <c:lblAlgn val="ctr"/>
        <c:lblOffset val="100"/>
        <c:noMultiLvlLbl val="0"/>
      </c:catAx>
      <c:valAx>
        <c:axId val="143433728"/>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42797056"/>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dispUnitsLbl>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Hoja1!$C$4</c:f>
              <c:strCache>
                <c:ptCount val="1"/>
                <c:pt idx="0">
                  <c:v>CONVENIO INTERADMINISTRAT</c:v>
                </c:pt>
              </c:strCache>
            </c:strRef>
          </c:tx>
          <c:spPr>
            <a:solidFill>
              <a:schemeClr val="accent1"/>
            </a:solidFill>
            <a:ln>
              <a:noFill/>
            </a:ln>
            <a:effectLst/>
          </c:spPr>
          <c:invertIfNegative val="0"/>
          <c:cat>
            <c:strRef>
              <c:f>Hoja1!$D$3:$G$3</c:f>
              <c:strCache>
                <c:ptCount val="4"/>
                <c:pt idx="0">
                  <c:v>2018</c:v>
                </c:pt>
                <c:pt idx="1">
                  <c:v>2019</c:v>
                </c:pt>
                <c:pt idx="2">
                  <c:v>DIFERENCIA</c:v>
                </c:pt>
                <c:pt idx="3">
                  <c:v>%CRECIMIENTO </c:v>
                </c:pt>
              </c:strCache>
            </c:strRef>
          </c:cat>
          <c:val>
            <c:numRef>
              <c:f>Hoja1!$D$4:$G$4</c:f>
              <c:numCache>
                <c:formatCode>#,##0</c:formatCode>
                <c:ptCount val="4"/>
                <c:pt idx="0">
                  <c:v>3321462397</c:v>
                </c:pt>
                <c:pt idx="1">
                  <c:v>5116926797</c:v>
                </c:pt>
                <c:pt idx="2">
                  <c:v>2848965602</c:v>
                </c:pt>
                <c:pt idx="3" formatCode="0%">
                  <c:v>0.35</c:v>
                </c:pt>
              </c:numCache>
            </c:numRef>
          </c:val>
          <c:extLst xmlns:c16r2="http://schemas.microsoft.com/office/drawing/2015/06/chart">
            <c:ext xmlns:c16="http://schemas.microsoft.com/office/drawing/2014/chart" uri="{C3380CC4-5D6E-409C-BE32-E72D297353CC}">
              <c16:uniqueId val="{00000000-25FA-4745-B487-C60A59107A79}"/>
            </c:ext>
          </c:extLst>
        </c:ser>
        <c:ser>
          <c:idx val="1"/>
          <c:order val="1"/>
          <c:tx>
            <c:strRef>
              <c:f>Hoja1!$C$5</c:f>
              <c:strCache>
                <c:ptCount val="1"/>
                <c:pt idx="0">
                  <c:v> EVENTO</c:v>
                </c:pt>
              </c:strCache>
            </c:strRef>
          </c:tx>
          <c:spPr>
            <a:solidFill>
              <a:srgbClr val="00B050"/>
            </a:solidFill>
            <a:ln>
              <a:noFill/>
            </a:ln>
            <a:effectLst/>
          </c:spPr>
          <c:invertIfNegative val="0"/>
          <c:cat>
            <c:strRef>
              <c:f>Hoja1!$D$3:$G$3</c:f>
              <c:strCache>
                <c:ptCount val="4"/>
                <c:pt idx="0">
                  <c:v>2018</c:v>
                </c:pt>
                <c:pt idx="1">
                  <c:v>2019</c:v>
                </c:pt>
                <c:pt idx="2">
                  <c:v>DIFERENCIA</c:v>
                </c:pt>
                <c:pt idx="3">
                  <c:v>%CRECIMIENTO </c:v>
                </c:pt>
              </c:strCache>
            </c:strRef>
          </c:cat>
          <c:val>
            <c:numRef>
              <c:f>Hoja1!$D$5:$G$5</c:f>
              <c:numCache>
                <c:formatCode>#,##0</c:formatCode>
                <c:ptCount val="4"/>
                <c:pt idx="0">
                  <c:v>10963719547</c:v>
                </c:pt>
                <c:pt idx="1">
                  <c:v>12716462407</c:v>
                </c:pt>
                <c:pt idx="2">
                  <c:v>5149767802</c:v>
                </c:pt>
                <c:pt idx="3" formatCode="0%">
                  <c:v>0.14000000000000001</c:v>
                </c:pt>
              </c:numCache>
            </c:numRef>
          </c:val>
          <c:extLst xmlns:c16r2="http://schemas.microsoft.com/office/drawing/2015/06/chart">
            <c:ext xmlns:c16="http://schemas.microsoft.com/office/drawing/2014/chart" uri="{C3380CC4-5D6E-409C-BE32-E72D297353CC}">
              <c16:uniqueId val="{00000001-25FA-4745-B487-C60A59107A79}"/>
            </c:ext>
          </c:extLst>
        </c:ser>
        <c:ser>
          <c:idx val="2"/>
          <c:order val="2"/>
          <c:tx>
            <c:strRef>
              <c:f>Hoja1!$C$6</c:f>
              <c:strCache>
                <c:ptCount val="1"/>
                <c:pt idx="0">
                  <c:v>CAPITA</c:v>
                </c:pt>
              </c:strCache>
            </c:strRef>
          </c:tx>
          <c:spPr>
            <a:solidFill>
              <a:schemeClr val="accent6">
                <a:lumMod val="60000"/>
                <a:lumOff val="40000"/>
              </a:schemeClr>
            </a:solidFill>
            <a:ln>
              <a:noFill/>
            </a:ln>
            <a:effectLst/>
          </c:spPr>
          <c:invertIfNegative val="0"/>
          <c:cat>
            <c:strRef>
              <c:f>Hoja1!$D$3:$G$3</c:f>
              <c:strCache>
                <c:ptCount val="4"/>
                <c:pt idx="0">
                  <c:v>2018</c:v>
                </c:pt>
                <c:pt idx="1">
                  <c:v>2019</c:v>
                </c:pt>
                <c:pt idx="2">
                  <c:v>DIFERENCIA</c:v>
                </c:pt>
                <c:pt idx="3">
                  <c:v>%CRECIMIENTO </c:v>
                </c:pt>
              </c:strCache>
            </c:strRef>
          </c:cat>
          <c:val>
            <c:numRef>
              <c:f>Hoja1!$D$6:$G$6</c:f>
              <c:numCache>
                <c:formatCode>#,##0</c:formatCode>
                <c:ptCount val="4"/>
                <c:pt idx="0">
                  <c:v>23875876015</c:v>
                </c:pt>
                <c:pt idx="1">
                  <c:v>26125986033</c:v>
                </c:pt>
                <c:pt idx="2">
                  <c:v>2250110018</c:v>
                </c:pt>
                <c:pt idx="3" formatCode="0%">
                  <c:v>0.09</c:v>
                </c:pt>
              </c:numCache>
            </c:numRef>
          </c:val>
          <c:extLst xmlns:c16r2="http://schemas.microsoft.com/office/drawing/2015/06/chart">
            <c:ext xmlns:c16="http://schemas.microsoft.com/office/drawing/2014/chart" uri="{C3380CC4-5D6E-409C-BE32-E72D297353CC}">
              <c16:uniqueId val="{00000002-25FA-4745-B487-C60A59107A79}"/>
            </c:ext>
          </c:extLst>
        </c:ser>
        <c:ser>
          <c:idx val="3"/>
          <c:order val="3"/>
          <c:tx>
            <c:strRef>
              <c:f>Hoja1!$C$7</c:f>
              <c:strCache>
                <c:ptCount val="1"/>
                <c:pt idx="0">
                  <c:v>Facturacion</c:v>
                </c:pt>
              </c:strCache>
            </c:strRef>
          </c:tx>
          <c:spPr>
            <a:solidFill>
              <a:schemeClr val="accent4"/>
            </a:solidFill>
            <a:ln>
              <a:noFill/>
            </a:ln>
            <a:effectLst/>
          </c:spPr>
          <c:invertIfNegative val="0"/>
          <c:cat>
            <c:strRef>
              <c:f>Hoja1!$D$3:$G$3</c:f>
              <c:strCache>
                <c:ptCount val="4"/>
                <c:pt idx="0">
                  <c:v>2018</c:v>
                </c:pt>
                <c:pt idx="1">
                  <c:v>2019</c:v>
                </c:pt>
                <c:pt idx="2">
                  <c:v>DIFERENCIA</c:v>
                </c:pt>
                <c:pt idx="3">
                  <c:v>%CRECIMIENTO </c:v>
                </c:pt>
              </c:strCache>
            </c:strRef>
          </c:cat>
          <c:val>
            <c:numRef>
              <c:f>Hoja1!$D$7:$G$7</c:f>
              <c:numCache>
                <c:formatCode>#,##0</c:formatCode>
                <c:ptCount val="4"/>
                <c:pt idx="0">
                  <c:v>38161057959</c:v>
                </c:pt>
                <c:pt idx="1">
                  <c:v>43959375237</c:v>
                </c:pt>
                <c:pt idx="2">
                  <c:v>5798317278</c:v>
                </c:pt>
                <c:pt idx="3" formatCode="0%">
                  <c:v>0.13</c:v>
                </c:pt>
              </c:numCache>
            </c:numRef>
          </c:val>
          <c:extLst xmlns:c16r2="http://schemas.microsoft.com/office/drawing/2015/06/chart">
            <c:ext xmlns:c16="http://schemas.microsoft.com/office/drawing/2014/chart" uri="{C3380CC4-5D6E-409C-BE32-E72D297353CC}">
              <c16:uniqueId val="{00000003-25FA-4745-B487-C60A59107A79}"/>
            </c:ext>
          </c:extLst>
        </c:ser>
        <c:dLbls>
          <c:showLegendKey val="0"/>
          <c:showVal val="0"/>
          <c:showCatName val="0"/>
          <c:showSerName val="0"/>
          <c:showPercent val="0"/>
          <c:showBubbleSize val="0"/>
        </c:dLbls>
        <c:gapWidth val="219"/>
        <c:overlap val="-27"/>
        <c:axId val="1703936"/>
        <c:axId val="1705472"/>
      </c:barChart>
      <c:catAx>
        <c:axId val="170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705472"/>
        <c:crosses val="autoZero"/>
        <c:auto val="1"/>
        <c:lblAlgn val="ctr"/>
        <c:lblOffset val="100"/>
        <c:noMultiLvlLbl val="0"/>
      </c:catAx>
      <c:valAx>
        <c:axId val="1705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703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Hoja1!$BJ$6</c:f>
              <c:strCache>
                <c:ptCount val="1"/>
                <c:pt idx="0">
                  <c:v>CAPITACIÓN 2019</c:v>
                </c:pt>
              </c:strCache>
            </c:strRef>
          </c:tx>
          <c:spPr>
            <a:solidFill>
              <a:srgbClr val="FFC000"/>
            </a:solidFill>
            <a:ln>
              <a:noFill/>
            </a:ln>
            <a:effectLst/>
          </c:spPr>
          <c:invertIfNegative val="0"/>
          <c:cat>
            <c:strRef>
              <c:f>Hoja1!$BI$7:$BI$13</c:f>
              <c:strCache>
                <c:ptCount val="7"/>
                <c:pt idx="0">
                  <c:v>ASMET SALUD</c:v>
                </c:pt>
                <c:pt idx="1">
                  <c:v>COOSALUD</c:v>
                </c:pt>
                <c:pt idx="2">
                  <c:v>NUEVA EPS</c:v>
                </c:pt>
                <c:pt idx="3">
                  <c:v>COMPARTA</c:v>
                </c:pt>
                <c:pt idx="4">
                  <c:v>SALUD VIDA</c:v>
                </c:pt>
                <c:pt idx="5">
                  <c:v>MEDIMAS</c:v>
                </c:pt>
                <c:pt idx="6">
                  <c:v>TOTAL</c:v>
                </c:pt>
              </c:strCache>
            </c:strRef>
          </c:cat>
          <c:val>
            <c:numRef>
              <c:f>Hoja1!$BJ$7:$BJ$13</c:f>
              <c:numCache>
                <c:formatCode>#,##0</c:formatCode>
                <c:ptCount val="7"/>
                <c:pt idx="0">
                  <c:v>9282251799</c:v>
                </c:pt>
                <c:pt idx="1">
                  <c:v>7322808635</c:v>
                </c:pt>
                <c:pt idx="2">
                  <c:v>4411667267</c:v>
                </c:pt>
                <c:pt idx="3">
                  <c:v>2609887437</c:v>
                </c:pt>
                <c:pt idx="4">
                  <c:v>1827857071</c:v>
                </c:pt>
                <c:pt idx="5">
                  <c:v>671513898</c:v>
                </c:pt>
                <c:pt idx="6">
                  <c:v>26125986053</c:v>
                </c:pt>
              </c:numCache>
            </c:numRef>
          </c:val>
          <c:extLst xmlns:c16r2="http://schemas.microsoft.com/office/drawing/2015/06/chart">
            <c:ext xmlns:c16="http://schemas.microsoft.com/office/drawing/2014/chart" uri="{C3380CC4-5D6E-409C-BE32-E72D297353CC}">
              <c16:uniqueId val="{00000000-3A25-4D11-B368-C7BE754DFE60}"/>
            </c:ext>
          </c:extLst>
        </c:ser>
        <c:ser>
          <c:idx val="1"/>
          <c:order val="1"/>
          <c:tx>
            <c:strRef>
              <c:f>Hoja1!$BK$6</c:f>
              <c:strCache>
                <c:ptCount val="1"/>
                <c:pt idx="0">
                  <c:v>CAPITACIÓN 2018</c:v>
                </c:pt>
              </c:strCache>
            </c:strRef>
          </c:tx>
          <c:spPr>
            <a:solidFill>
              <a:srgbClr val="00B050"/>
            </a:solidFill>
            <a:ln>
              <a:noFill/>
            </a:ln>
            <a:effectLst/>
          </c:spPr>
          <c:invertIfNegative val="0"/>
          <c:cat>
            <c:strRef>
              <c:f>Hoja1!$BI$7:$BI$13</c:f>
              <c:strCache>
                <c:ptCount val="7"/>
                <c:pt idx="0">
                  <c:v>ASMET SALUD</c:v>
                </c:pt>
                <c:pt idx="1">
                  <c:v>COOSALUD</c:v>
                </c:pt>
                <c:pt idx="2">
                  <c:v>NUEVA EPS</c:v>
                </c:pt>
                <c:pt idx="3">
                  <c:v>COMPARTA</c:v>
                </c:pt>
                <c:pt idx="4">
                  <c:v>SALUD VIDA</c:v>
                </c:pt>
                <c:pt idx="5">
                  <c:v>MEDIMAS</c:v>
                </c:pt>
                <c:pt idx="6">
                  <c:v>TOTAL</c:v>
                </c:pt>
              </c:strCache>
            </c:strRef>
          </c:cat>
          <c:val>
            <c:numRef>
              <c:f>Hoja1!$BK$7:$BK$13</c:f>
              <c:numCache>
                <c:formatCode>#,##0</c:formatCode>
                <c:ptCount val="7"/>
                <c:pt idx="0">
                  <c:v>7814523955</c:v>
                </c:pt>
                <c:pt idx="1">
                  <c:v>6991953606</c:v>
                </c:pt>
                <c:pt idx="2">
                  <c:v>3974288400</c:v>
                </c:pt>
                <c:pt idx="3">
                  <c:v>2630390224</c:v>
                </c:pt>
                <c:pt idx="4">
                  <c:v>1839114481</c:v>
                </c:pt>
                <c:pt idx="5">
                  <c:v>625605349</c:v>
                </c:pt>
                <c:pt idx="6">
                  <c:v>23875876015</c:v>
                </c:pt>
              </c:numCache>
            </c:numRef>
          </c:val>
          <c:extLst xmlns:c16r2="http://schemas.microsoft.com/office/drawing/2015/06/chart">
            <c:ext xmlns:c16="http://schemas.microsoft.com/office/drawing/2014/chart" uri="{C3380CC4-5D6E-409C-BE32-E72D297353CC}">
              <c16:uniqueId val="{00000001-3A25-4D11-B368-C7BE754DFE60}"/>
            </c:ext>
          </c:extLst>
        </c:ser>
        <c:ser>
          <c:idx val="2"/>
          <c:order val="2"/>
          <c:tx>
            <c:strRef>
              <c:f>Hoja1!$BM$6</c:f>
              <c:strCache>
                <c:ptCount val="1"/>
                <c:pt idx="0">
                  <c:v>%VARIACIÓN</c:v>
                </c:pt>
              </c:strCache>
            </c:strRef>
          </c:tx>
          <c:spPr>
            <a:solidFill>
              <a:schemeClr val="accent3"/>
            </a:solidFill>
            <a:ln>
              <a:noFill/>
            </a:ln>
            <a:effectLst/>
          </c:spPr>
          <c:invertIfNegative val="0"/>
          <c:cat>
            <c:strRef>
              <c:f>Hoja1!$BI$7:$BI$13</c:f>
              <c:strCache>
                <c:ptCount val="7"/>
                <c:pt idx="0">
                  <c:v>ASMET SALUD</c:v>
                </c:pt>
                <c:pt idx="1">
                  <c:v>COOSALUD</c:v>
                </c:pt>
                <c:pt idx="2">
                  <c:v>NUEVA EPS</c:v>
                </c:pt>
                <c:pt idx="3">
                  <c:v>COMPARTA</c:v>
                </c:pt>
                <c:pt idx="4">
                  <c:v>SALUD VIDA</c:v>
                </c:pt>
                <c:pt idx="5">
                  <c:v>MEDIMAS</c:v>
                </c:pt>
                <c:pt idx="6">
                  <c:v>TOTAL</c:v>
                </c:pt>
              </c:strCache>
            </c:strRef>
          </c:cat>
          <c:val>
            <c:numRef>
              <c:f>Hoja1!$BM$7:$BM$13</c:f>
              <c:numCache>
                <c:formatCode>0%</c:formatCode>
                <c:ptCount val="7"/>
                <c:pt idx="0">
                  <c:v>0.19</c:v>
                </c:pt>
                <c:pt idx="1">
                  <c:v>0.05</c:v>
                </c:pt>
                <c:pt idx="2">
                  <c:v>0.11</c:v>
                </c:pt>
                <c:pt idx="3">
                  <c:v>-0.01</c:v>
                </c:pt>
                <c:pt idx="4" formatCode="General">
                  <c:v>0</c:v>
                </c:pt>
                <c:pt idx="5">
                  <c:v>7.0000000000000007E-2</c:v>
                </c:pt>
                <c:pt idx="6">
                  <c:v>0.09</c:v>
                </c:pt>
              </c:numCache>
            </c:numRef>
          </c:val>
          <c:extLst xmlns:c16r2="http://schemas.microsoft.com/office/drawing/2015/06/chart">
            <c:ext xmlns:c16="http://schemas.microsoft.com/office/drawing/2014/chart" uri="{C3380CC4-5D6E-409C-BE32-E72D297353CC}">
              <c16:uniqueId val="{00000002-3A25-4D11-B368-C7BE754DFE60}"/>
            </c:ext>
          </c:extLst>
        </c:ser>
        <c:dLbls>
          <c:showLegendKey val="0"/>
          <c:showVal val="0"/>
          <c:showCatName val="0"/>
          <c:showSerName val="0"/>
          <c:showPercent val="0"/>
          <c:showBubbleSize val="0"/>
        </c:dLbls>
        <c:gapWidth val="219"/>
        <c:overlap val="-27"/>
        <c:axId val="1747200"/>
        <c:axId val="1761280"/>
      </c:barChart>
      <c:catAx>
        <c:axId val="174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761280"/>
        <c:crosses val="autoZero"/>
        <c:auto val="1"/>
        <c:lblAlgn val="ctr"/>
        <c:lblOffset val="100"/>
        <c:noMultiLvlLbl val="0"/>
      </c:catAx>
      <c:valAx>
        <c:axId val="1761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1747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Hoja1!$J$12</c:f>
              <c:strCache>
                <c:ptCount val="1"/>
                <c:pt idx="0">
                  <c:v>TOTAL  2019</c:v>
                </c:pt>
              </c:strCache>
            </c:strRef>
          </c:tx>
          <c:spPr>
            <a:solidFill>
              <a:srgbClr val="FFC000"/>
            </a:solidFill>
            <a:ln>
              <a:noFill/>
            </a:ln>
            <a:effectLst/>
          </c:spPr>
          <c:invertIfNegative val="0"/>
          <c:cat>
            <c:strRef>
              <c:f>Hoja1!$I$13:$I$17</c:f>
              <c:strCache>
                <c:ptCount val="5"/>
                <c:pt idx="0">
                  <c:v>CONTRIBUTIVO</c:v>
                </c:pt>
                <c:pt idx="1">
                  <c:v>SUBSIDIADO</c:v>
                </c:pt>
                <c:pt idx="2">
                  <c:v>ENTES TERRITORIALES</c:v>
                </c:pt>
                <c:pt idx="3">
                  <c:v>SOAT Y ADRES </c:v>
                </c:pt>
                <c:pt idx="4">
                  <c:v>OTROS</c:v>
                </c:pt>
              </c:strCache>
            </c:strRef>
          </c:cat>
          <c:val>
            <c:numRef>
              <c:f>Hoja1!$J$13:$J$17</c:f>
              <c:numCache>
                <c:formatCode>#,##0</c:formatCode>
                <c:ptCount val="5"/>
                <c:pt idx="0">
                  <c:v>1182856053</c:v>
                </c:pt>
                <c:pt idx="1">
                  <c:v>7495609559</c:v>
                </c:pt>
                <c:pt idx="2">
                  <c:v>3490179174</c:v>
                </c:pt>
                <c:pt idx="3">
                  <c:v>137007704</c:v>
                </c:pt>
                <c:pt idx="4">
                  <c:v>410809917</c:v>
                </c:pt>
              </c:numCache>
            </c:numRef>
          </c:val>
          <c:extLst xmlns:c16r2="http://schemas.microsoft.com/office/drawing/2015/06/chart">
            <c:ext xmlns:c16="http://schemas.microsoft.com/office/drawing/2014/chart" uri="{C3380CC4-5D6E-409C-BE32-E72D297353CC}">
              <c16:uniqueId val="{00000000-AC52-4DE6-8C66-CFD7AA619C25}"/>
            </c:ext>
          </c:extLst>
        </c:ser>
        <c:ser>
          <c:idx val="1"/>
          <c:order val="1"/>
          <c:tx>
            <c:strRef>
              <c:f>Hoja1!$K$12</c:f>
              <c:strCache>
                <c:ptCount val="1"/>
                <c:pt idx="0">
                  <c:v>TOTAL 2018</c:v>
                </c:pt>
              </c:strCache>
            </c:strRef>
          </c:tx>
          <c:spPr>
            <a:solidFill>
              <a:srgbClr val="00B050"/>
            </a:solidFill>
            <a:ln>
              <a:noFill/>
            </a:ln>
            <a:effectLst/>
          </c:spPr>
          <c:invertIfNegative val="0"/>
          <c:cat>
            <c:strRef>
              <c:f>Hoja1!$I$13:$I$17</c:f>
              <c:strCache>
                <c:ptCount val="5"/>
                <c:pt idx="0">
                  <c:v>CONTRIBUTIVO</c:v>
                </c:pt>
                <c:pt idx="1">
                  <c:v>SUBSIDIADO</c:v>
                </c:pt>
                <c:pt idx="2">
                  <c:v>ENTES TERRITORIALES</c:v>
                </c:pt>
                <c:pt idx="3">
                  <c:v>SOAT Y ADRES </c:v>
                </c:pt>
                <c:pt idx="4">
                  <c:v>OTROS</c:v>
                </c:pt>
              </c:strCache>
            </c:strRef>
          </c:cat>
          <c:val>
            <c:numRef>
              <c:f>Hoja1!$K$13:$K$17</c:f>
              <c:numCache>
                <c:formatCode>#,##0</c:formatCode>
                <c:ptCount val="5"/>
                <c:pt idx="0">
                  <c:v>783603660</c:v>
                </c:pt>
                <c:pt idx="1">
                  <c:v>7822037520</c:v>
                </c:pt>
                <c:pt idx="2">
                  <c:v>2136747333</c:v>
                </c:pt>
                <c:pt idx="3">
                  <c:v>85365653</c:v>
                </c:pt>
                <c:pt idx="4">
                  <c:v>135965381</c:v>
                </c:pt>
              </c:numCache>
            </c:numRef>
          </c:val>
          <c:extLst xmlns:c16r2="http://schemas.microsoft.com/office/drawing/2015/06/chart">
            <c:ext xmlns:c16="http://schemas.microsoft.com/office/drawing/2014/chart" uri="{C3380CC4-5D6E-409C-BE32-E72D297353CC}">
              <c16:uniqueId val="{00000001-AC52-4DE6-8C66-CFD7AA619C25}"/>
            </c:ext>
          </c:extLst>
        </c:ser>
        <c:ser>
          <c:idx val="2"/>
          <c:order val="2"/>
          <c:tx>
            <c:strRef>
              <c:f>Hoja1!$M$12</c:f>
              <c:strCache>
                <c:ptCount val="1"/>
                <c:pt idx="0">
                  <c:v>% VARIACION</c:v>
                </c:pt>
              </c:strCache>
            </c:strRef>
          </c:tx>
          <c:spPr>
            <a:solidFill>
              <a:schemeClr val="accent3"/>
            </a:solidFill>
            <a:ln>
              <a:noFill/>
            </a:ln>
            <a:effectLst/>
          </c:spPr>
          <c:invertIfNegative val="0"/>
          <c:cat>
            <c:strRef>
              <c:f>Hoja1!$I$13:$I$17</c:f>
              <c:strCache>
                <c:ptCount val="5"/>
                <c:pt idx="0">
                  <c:v>CONTRIBUTIVO</c:v>
                </c:pt>
                <c:pt idx="1">
                  <c:v>SUBSIDIADO</c:v>
                </c:pt>
                <c:pt idx="2">
                  <c:v>ENTES TERRITORIALES</c:v>
                </c:pt>
                <c:pt idx="3">
                  <c:v>SOAT Y ADRES </c:v>
                </c:pt>
                <c:pt idx="4">
                  <c:v>OTROS</c:v>
                </c:pt>
              </c:strCache>
            </c:strRef>
          </c:cat>
          <c:val>
            <c:numRef>
              <c:f>Hoja1!$M$13:$M$17</c:f>
              <c:numCache>
                <c:formatCode>0%</c:formatCode>
                <c:ptCount val="5"/>
                <c:pt idx="0">
                  <c:v>0.51</c:v>
                </c:pt>
                <c:pt idx="1">
                  <c:v>-0.04</c:v>
                </c:pt>
                <c:pt idx="2">
                  <c:v>0.63</c:v>
                </c:pt>
                <c:pt idx="3">
                  <c:v>0.6</c:v>
                </c:pt>
                <c:pt idx="4">
                  <c:v>2.02</c:v>
                </c:pt>
              </c:numCache>
            </c:numRef>
          </c:val>
          <c:extLst xmlns:c16r2="http://schemas.microsoft.com/office/drawing/2015/06/chart">
            <c:ext xmlns:c16="http://schemas.microsoft.com/office/drawing/2014/chart" uri="{C3380CC4-5D6E-409C-BE32-E72D297353CC}">
              <c16:uniqueId val="{00000002-AC52-4DE6-8C66-CFD7AA619C25}"/>
            </c:ext>
          </c:extLst>
        </c:ser>
        <c:dLbls>
          <c:showLegendKey val="0"/>
          <c:showVal val="0"/>
          <c:showCatName val="0"/>
          <c:showSerName val="0"/>
          <c:showPercent val="0"/>
          <c:showBubbleSize val="0"/>
        </c:dLbls>
        <c:gapWidth val="219"/>
        <c:overlap val="-27"/>
        <c:axId val="5911296"/>
        <c:axId val="5912832"/>
      </c:barChart>
      <c:catAx>
        <c:axId val="591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5912832"/>
        <c:crosses val="autoZero"/>
        <c:auto val="1"/>
        <c:lblAlgn val="ctr"/>
        <c:lblOffset val="100"/>
        <c:noMultiLvlLbl val="0"/>
      </c:catAx>
      <c:valAx>
        <c:axId val="59128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crossAx val="5911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solidFill>
                <a:latin typeface="+mn-lt"/>
                <a:ea typeface="+mn-ea"/>
                <a:cs typeface="+mn-cs"/>
              </a:defRPr>
            </a:pPr>
            <a:endParaRPr lang="es-CO"/>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CO"/>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400" b="1">
          <a:solidFill>
            <a:schemeClr val="dk1"/>
          </a:solidFill>
          <a:latin typeface="+mn-lt"/>
          <a:ea typeface="+mn-ea"/>
          <a:cs typeface="+mn-cs"/>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CONCEJO!$B$22</c:f>
              <c:strCache>
                <c:ptCount val="1"/>
                <c:pt idx="0">
                  <c:v>2019</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CONCEJO!$A$23:$A$25</c:f>
              <c:strCache>
                <c:ptCount val="3"/>
                <c:pt idx="0">
                  <c:v>APS</c:v>
                </c:pt>
                <c:pt idx="1">
                  <c:v>VIGILANCIA EPIDEMIOLOGICA</c:v>
                </c:pt>
                <c:pt idx="2">
                  <c:v>PIC</c:v>
                </c:pt>
              </c:strCache>
            </c:strRef>
          </c:cat>
          <c:val>
            <c:numRef>
              <c:f>CONCEJO!$B$23:$B$25</c:f>
              <c:numCache>
                <c:formatCode>#,##0</c:formatCode>
                <c:ptCount val="3"/>
                <c:pt idx="0">
                  <c:v>759049233.13</c:v>
                </c:pt>
                <c:pt idx="1">
                  <c:v>571000000</c:v>
                </c:pt>
                <c:pt idx="2">
                  <c:v>2605789571.5299997</c:v>
                </c:pt>
              </c:numCache>
            </c:numRef>
          </c:val>
          <c:extLst xmlns:c16r2="http://schemas.microsoft.com/office/drawing/2015/06/chart">
            <c:ext xmlns:c16="http://schemas.microsoft.com/office/drawing/2014/chart" uri="{C3380CC4-5D6E-409C-BE32-E72D297353CC}">
              <c16:uniqueId val="{00000000-1EFD-4C3D-8BE1-28307B9DFC08}"/>
            </c:ext>
          </c:extLst>
        </c:ser>
        <c:ser>
          <c:idx val="1"/>
          <c:order val="1"/>
          <c:tx>
            <c:strRef>
              <c:f>CONCEJO!$C$22</c:f>
              <c:strCache>
                <c:ptCount val="1"/>
                <c:pt idx="0">
                  <c:v>2018</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CONCEJO!$A$23:$A$25</c:f>
              <c:strCache>
                <c:ptCount val="3"/>
                <c:pt idx="0">
                  <c:v>APS</c:v>
                </c:pt>
                <c:pt idx="1">
                  <c:v>VIGILANCIA EPIDEMIOLOGICA</c:v>
                </c:pt>
                <c:pt idx="2">
                  <c:v>PIC</c:v>
                </c:pt>
              </c:strCache>
            </c:strRef>
          </c:cat>
          <c:val>
            <c:numRef>
              <c:f>CONCEJO!$C$23:$C$25</c:f>
              <c:numCache>
                <c:formatCode>#,##0</c:formatCode>
                <c:ptCount val="3"/>
                <c:pt idx="0">
                  <c:v>1012737437</c:v>
                </c:pt>
                <c:pt idx="1">
                  <c:v>592500000</c:v>
                </c:pt>
                <c:pt idx="2">
                  <c:v>1715249960</c:v>
                </c:pt>
              </c:numCache>
            </c:numRef>
          </c:val>
          <c:extLst xmlns:c16r2="http://schemas.microsoft.com/office/drawing/2015/06/chart">
            <c:ext xmlns:c16="http://schemas.microsoft.com/office/drawing/2014/chart" uri="{C3380CC4-5D6E-409C-BE32-E72D297353CC}">
              <c16:uniqueId val="{00000001-1EFD-4C3D-8BE1-28307B9DFC08}"/>
            </c:ext>
          </c:extLst>
        </c:ser>
        <c:dLbls>
          <c:showLegendKey val="0"/>
          <c:showVal val="0"/>
          <c:showCatName val="0"/>
          <c:showSerName val="0"/>
          <c:showPercent val="0"/>
          <c:showBubbleSize val="0"/>
        </c:dLbls>
        <c:gapWidth val="100"/>
        <c:overlap val="-24"/>
        <c:axId val="37658624"/>
        <c:axId val="37660160"/>
      </c:barChart>
      <c:catAx>
        <c:axId val="37658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s-CO"/>
          </a:p>
        </c:txPr>
        <c:crossAx val="37660160"/>
        <c:crosses val="autoZero"/>
        <c:auto val="1"/>
        <c:lblAlgn val="ctr"/>
        <c:lblOffset val="100"/>
        <c:noMultiLvlLbl val="0"/>
      </c:catAx>
      <c:valAx>
        <c:axId val="37660160"/>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s-CO"/>
          </a:p>
        </c:txPr>
        <c:crossAx val="37658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ysClr val="window" lastClr="FFFFFF"/>
    </a:solidFill>
    <a:ln w="12700" cap="flat" cmpd="sng" algn="ctr">
      <a:solidFill>
        <a:srgbClr val="70AD47"/>
      </a:solidFill>
      <a:prstDash val="solid"/>
      <a:miter lim="800000"/>
    </a:ln>
    <a:effectLst/>
  </c:spPr>
  <c:txPr>
    <a:bodyPr/>
    <a:lstStyle/>
    <a:p>
      <a:pPr>
        <a:defRPr sz="1400" b="1">
          <a:solidFill>
            <a:sysClr val="windowText" lastClr="000000"/>
          </a:solidFill>
          <a:latin typeface="+mn-lt"/>
          <a:ea typeface="+mn-ea"/>
          <a:cs typeface="+mn-cs"/>
        </a:defRPr>
      </a:pPr>
      <a:endParaRPr lang="es-C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0.77106</cdr:x>
      <cdr:y>0.11333</cdr:y>
    </cdr:from>
    <cdr:to>
      <cdr:x>0.99247</cdr:x>
      <cdr:y>0.33124</cdr:y>
    </cdr:to>
    <cdr:sp macro="" textlink="">
      <cdr:nvSpPr>
        <cdr:cNvPr id="2" name="1 CuadroTexto"/>
        <cdr:cNvSpPr txBox="1"/>
      </cdr:nvSpPr>
      <cdr:spPr>
        <a:xfrm xmlns:a="http://schemas.openxmlformats.org/drawingml/2006/main">
          <a:off x="4876629" y="514923"/>
          <a:ext cx="1400346" cy="990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800" b="1" dirty="0">
              <a:solidFill>
                <a:srgbClr val="00B050"/>
              </a:solidFill>
            </a:rPr>
            <a:t>VARIACION:</a:t>
          </a:r>
        </a:p>
        <a:p xmlns:a="http://schemas.openxmlformats.org/drawingml/2006/main">
          <a:pPr algn="ctr"/>
          <a:r>
            <a:rPr lang="es-CO" sz="1800" b="1" dirty="0">
              <a:solidFill>
                <a:srgbClr val="00B050"/>
              </a:solidFill>
            </a:rPr>
            <a:t>10%</a:t>
          </a:r>
        </a:p>
      </cdr:txBody>
    </cdr:sp>
  </cdr:relSizeAnchor>
  <cdr:relSizeAnchor xmlns:cdr="http://schemas.openxmlformats.org/drawingml/2006/chartDrawing">
    <cdr:from>
      <cdr:x>0.48341</cdr:x>
      <cdr:y>0.43418</cdr:y>
    </cdr:from>
    <cdr:to>
      <cdr:x>0.55894</cdr:x>
      <cdr:y>0.53751</cdr:y>
    </cdr:to>
    <cdr:sp macro="" textlink="">
      <cdr:nvSpPr>
        <cdr:cNvPr id="3" name="1 CuadroTexto"/>
        <cdr:cNvSpPr txBox="1"/>
      </cdr:nvSpPr>
      <cdr:spPr>
        <a:xfrm xmlns:a="http://schemas.openxmlformats.org/drawingml/2006/main">
          <a:off x="3725232" y="1326288"/>
          <a:ext cx="582073" cy="315646"/>
        </a:xfrm>
        <a:prstGeom xmlns:a="http://schemas.openxmlformats.org/drawingml/2006/main" prst="rect">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2000" b="1" dirty="0">
              <a:solidFill>
                <a:schemeClr val="bg1"/>
              </a:solidFill>
            </a:rPr>
            <a:t>110</a:t>
          </a:r>
        </a:p>
      </cdr:txBody>
    </cdr:sp>
  </cdr:relSizeAnchor>
  <cdr:relSizeAnchor xmlns:cdr="http://schemas.openxmlformats.org/drawingml/2006/chartDrawing">
    <cdr:from>
      <cdr:x>0.72052</cdr:x>
      <cdr:y>0.27783</cdr:y>
    </cdr:from>
    <cdr:to>
      <cdr:x>0.79625</cdr:x>
      <cdr:y>0.38206</cdr:y>
    </cdr:to>
    <cdr:sp macro="" textlink="">
      <cdr:nvSpPr>
        <cdr:cNvPr id="4" name="1 CuadroTexto"/>
        <cdr:cNvSpPr txBox="1"/>
      </cdr:nvSpPr>
      <cdr:spPr>
        <a:xfrm xmlns:a="http://schemas.openxmlformats.org/drawingml/2006/main">
          <a:off x="5552488" y="848672"/>
          <a:ext cx="583618" cy="318391"/>
        </a:xfrm>
        <a:prstGeom xmlns:a="http://schemas.openxmlformats.org/drawingml/2006/main" prst="rect">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2000" b="1" dirty="0">
              <a:solidFill>
                <a:schemeClr val="bg1"/>
              </a:solidFill>
            </a:rPr>
            <a:t>136</a:t>
          </a:r>
        </a:p>
      </cdr:txBody>
    </cdr:sp>
  </cdr:relSizeAnchor>
</c:userShapes>
</file>

<file path=ppt/drawings/drawing2.xml><?xml version="1.0" encoding="utf-8"?>
<c:userShapes xmlns:c="http://schemas.openxmlformats.org/drawingml/2006/chart">
  <cdr:relSizeAnchor xmlns:cdr="http://schemas.openxmlformats.org/drawingml/2006/chartDrawing">
    <cdr:from>
      <cdr:x>0.76987</cdr:x>
      <cdr:y>0.05079</cdr:y>
    </cdr:from>
    <cdr:to>
      <cdr:x>1</cdr:x>
      <cdr:y>0.27922</cdr:y>
    </cdr:to>
    <cdr:sp macro="" textlink="">
      <cdr:nvSpPr>
        <cdr:cNvPr id="2" name="1 CuadroTexto"/>
        <cdr:cNvSpPr txBox="1"/>
      </cdr:nvSpPr>
      <cdr:spPr>
        <a:xfrm xmlns:a="http://schemas.openxmlformats.org/drawingml/2006/main">
          <a:off x="8103354" y="196257"/>
          <a:ext cx="2422260" cy="882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500" b="1" dirty="0" smtClean="0">
              <a:solidFill>
                <a:srgbClr val="00B050"/>
              </a:solidFill>
            </a:rPr>
            <a:t>VARIACION:</a:t>
          </a:r>
        </a:p>
        <a:p xmlns:a="http://schemas.openxmlformats.org/drawingml/2006/main">
          <a:pPr algn="ctr"/>
          <a:r>
            <a:rPr lang="es-CO" sz="1500" b="1" dirty="0" smtClean="0">
              <a:solidFill>
                <a:srgbClr val="00B050"/>
              </a:solidFill>
            </a:rPr>
            <a:t>15</a:t>
          </a:r>
          <a:r>
            <a:rPr lang="es-CO" sz="1500" b="1" dirty="0">
              <a:solidFill>
                <a:srgbClr val="00B050"/>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0.76727</cdr:x>
      <cdr:y>0.07647</cdr:y>
    </cdr:from>
    <cdr:to>
      <cdr:x>0.9894</cdr:x>
      <cdr:y>0.32414</cdr:y>
    </cdr:to>
    <cdr:sp macro="" textlink="">
      <cdr:nvSpPr>
        <cdr:cNvPr id="2" name="1 CuadroTexto"/>
        <cdr:cNvSpPr txBox="1"/>
      </cdr:nvSpPr>
      <cdr:spPr>
        <a:xfrm xmlns:a="http://schemas.openxmlformats.org/drawingml/2006/main">
          <a:off x="4867275" y="316844"/>
          <a:ext cx="1409132" cy="10261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800" b="1" dirty="0">
              <a:solidFill>
                <a:srgbClr val="00B050"/>
              </a:solidFill>
            </a:rPr>
            <a:t>VARIACION:</a:t>
          </a:r>
        </a:p>
        <a:p xmlns:a="http://schemas.openxmlformats.org/drawingml/2006/main">
          <a:pPr algn="ctr"/>
          <a:r>
            <a:rPr lang="es-CO" sz="1800" b="1" dirty="0">
              <a:solidFill>
                <a:srgbClr val="00B050"/>
              </a:solidFill>
            </a:rPr>
            <a:t>       13%</a:t>
          </a:r>
        </a:p>
      </cdr:txBody>
    </cdr:sp>
  </cdr:relSizeAnchor>
  <cdr:relSizeAnchor xmlns:cdr="http://schemas.openxmlformats.org/drawingml/2006/chartDrawing">
    <cdr:from>
      <cdr:x>0.38681</cdr:x>
      <cdr:y>0.67759</cdr:y>
    </cdr:from>
    <cdr:to>
      <cdr:x>0.44163</cdr:x>
      <cdr:y>0.74212</cdr:y>
    </cdr:to>
    <cdr:sp macro="" textlink="">
      <cdr:nvSpPr>
        <cdr:cNvPr id="3" name="CuadroTexto 2"/>
        <cdr:cNvSpPr txBox="1"/>
      </cdr:nvSpPr>
      <cdr:spPr>
        <a:xfrm xmlns:a="http://schemas.openxmlformats.org/drawingml/2006/main">
          <a:off x="4017406" y="2659081"/>
          <a:ext cx="569300" cy="253229"/>
        </a:xfrm>
        <a:prstGeom xmlns:a="http://schemas.openxmlformats.org/drawingml/2006/main" prst="rect">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CO" sz="1400" b="1" dirty="0"/>
            <a:t>962</a:t>
          </a:r>
        </a:p>
      </cdr:txBody>
    </cdr:sp>
  </cdr:relSizeAnchor>
  <cdr:relSizeAnchor xmlns:cdr="http://schemas.openxmlformats.org/drawingml/2006/chartDrawing">
    <cdr:from>
      <cdr:x>0.65672</cdr:x>
      <cdr:y>0.48035</cdr:y>
    </cdr:from>
    <cdr:to>
      <cdr:x>0.70923</cdr:x>
      <cdr:y>0.54284</cdr:y>
    </cdr:to>
    <cdr:sp macro="" textlink="">
      <cdr:nvSpPr>
        <cdr:cNvPr id="6" name="CuadroTexto 1"/>
        <cdr:cNvSpPr txBox="1"/>
      </cdr:nvSpPr>
      <cdr:spPr>
        <a:xfrm xmlns:a="http://schemas.openxmlformats.org/drawingml/2006/main">
          <a:off x="6820638" y="1885038"/>
          <a:ext cx="545362" cy="245219"/>
        </a:xfrm>
        <a:prstGeom xmlns:a="http://schemas.openxmlformats.org/drawingml/2006/main" prst="rect">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400" b="1" dirty="0"/>
            <a:t>715</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81EDF1FB-9A96-43FF-9EE8-6A97B769143A}" type="datetimeFigureOut">
              <a:rPr lang="es-CO" smtClean="0"/>
              <a:t>10/09/2020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424364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1EDF1FB-9A96-43FF-9EE8-6A97B769143A}" type="datetimeFigureOut">
              <a:rPr lang="es-CO" smtClean="0"/>
              <a:t>10/09/2020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216641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1EDF1FB-9A96-43FF-9EE8-6A97B769143A}" type="datetimeFigureOut">
              <a:rPr lang="es-CO" smtClean="0"/>
              <a:t>10/09/2020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41618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1EDF1FB-9A96-43FF-9EE8-6A97B769143A}" type="datetimeFigureOut">
              <a:rPr lang="es-CO" smtClean="0"/>
              <a:t>10/09/2020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191169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1EDF1FB-9A96-43FF-9EE8-6A97B769143A}" type="datetimeFigureOut">
              <a:rPr lang="es-CO" smtClean="0"/>
              <a:t>10/09/2020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18692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81EDF1FB-9A96-43FF-9EE8-6A97B769143A}" type="datetimeFigureOut">
              <a:rPr lang="es-CO" smtClean="0"/>
              <a:t>10/09/2020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54036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81EDF1FB-9A96-43FF-9EE8-6A97B769143A}" type="datetimeFigureOut">
              <a:rPr lang="es-CO" smtClean="0"/>
              <a:t>10/09/2020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70431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81EDF1FB-9A96-43FF-9EE8-6A97B769143A}" type="datetimeFigureOut">
              <a:rPr lang="es-CO" smtClean="0"/>
              <a:t>10/09/2020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315165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EDF1FB-9A96-43FF-9EE8-6A97B769143A}" type="datetimeFigureOut">
              <a:rPr lang="es-CO" smtClean="0"/>
              <a:t>10/09/2020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183242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1EDF1FB-9A96-43FF-9EE8-6A97B769143A}" type="datetimeFigureOut">
              <a:rPr lang="es-CO" smtClean="0"/>
              <a:t>10/09/2020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161178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1EDF1FB-9A96-43FF-9EE8-6A97B769143A}" type="datetimeFigureOut">
              <a:rPr lang="es-CO" smtClean="0"/>
              <a:t>10/09/2020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87D1EA9-0C12-4B94-95FE-2AA87E785278}" type="slidenum">
              <a:rPr lang="es-CO" smtClean="0"/>
              <a:t>‹Nº›</a:t>
            </a:fld>
            <a:endParaRPr lang="es-CO"/>
          </a:p>
        </p:txBody>
      </p:sp>
    </p:spTree>
    <p:extLst>
      <p:ext uri="{BB962C8B-B14F-4D97-AF65-F5344CB8AC3E}">
        <p14:creationId xmlns:p14="http://schemas.microsoft.com/office/powerpoint/2010/main" val="270824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DF1FB-9A96-43FF-9EE8-6A97B769143A}" type="datetimeFigureOut">
              <a:rPr lang="es-CO" smtClean="0"/>
              <a:t>10/09/2020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1EA9-0C12-4B94-95FE-2AA87E785278}" type="slidenum">
              <a:rPr lang="es-CO" smtClean="0"/>
              <a:t>‹Nº›</a:t>
            </a:fld>
            <a:endParaRPr lang="es-CO"/>
          </a:p>
        </p:txBody>
      </p:sp>
    </p:spTree>
    <p:extLst>
      <p:ext uri="{BB962C8B-B14F-4D97-AF65-F5344CB8AC3E}">
        <p14:creationId xmlns:p14="http://schemas.microsoft.com/office/powerpoint/2010/main" val="219522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isabu.gov.co/"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mailto:atencionalusuario@isabu.gov.co" TargetMode="External"/><Relationship Id="rId4" Type="http://schemas.openxmlformats.org/officeDocument/2006/relationships/hyperlink" Target="http://www.isabu.gov.co/isabu/contactenos-pqrs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677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159026" y="2816582"/>
            <a:ext cx="10713492" cy="1200329"/>
          </a:xfrm>
          <a:prstGeom prst="rect">
            <a:avLst/>
          </a:prstGeom>
          <a:noFill/>
        </p:spPr>
        <p:txBody>
          <a:bodyPr wrap="square" rtlCol="0">
            <a:spAutoFit/>
          </a:bodyPr>
          <a:lstStyle/>
          <a:p>
            <a:pPr marL="571500" indent="-571500">
              <a:buFont typeface="Arial" panose="020B0604020202020204" pitchFamily="34" charset="0"/>
              <a:buChar char="•"/>
            </a:pPr>
            <a:r>
              <a:rPr lang="es-CO" sz="7200" dirty="0" smtClean="0">
                <a:latin typeface="Gill Sans MT Condensed" panose="020B0506020104020203" pitchFamily="34" charset="0"/>
              </a:rPr>
              <a:t>PARTICIPACIÓN CIUDADANA</a:t>
            </a:r>
            <a:endParaRPr lang="es-CO" sz="7200" dirty="0">
              <a:latin typeface="Gill Sans MT Condensed" panose="020B0506020104020203" pitchFamily="34" charset="0"/>
            </a:endParaRPr>
          </a:p>
        </p:txBody>
      </p:sp>
    </p:spTree>
    <p:extLst>
      <p:ext uri="{BB962C8B-B14F-4D97-AF65-F5344CB8AC3E}">
        <p14:creationId xmlns:p14="http://schemas.microsoft.com/office/powerpoint/2010/main" val="2198795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MECANISMOS DE ATENCIÓN</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sp>
        <p:nvSpPr>
          <p:cNvPr id="3" name="Rectángulo 2"/>
          <p:cNvSpPr/>
          <p:nvPr/>
        </p:nvSpPr>
        <p:spPr>
          <a:xfrm>
            <a:off x="914396" y="1191497"/>
            <a:ext cx="10589114" cy="646331"/>
          </a:xfrm>
          <a:prstGeom prst="rect">
            <a:avLst/>
          </a:prstGeom>
        </p:spPr>
        <p:txBody>
          <a:bodyPr wrap="square">
            <a:spAutoFit/>
          </a:bodyPr>
          <a:lstStyle/>
          <a:p>
            <a:pPr algn="just">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La ESE ISABU Tiene implementado los siguientes mecanismos para recopilar y medir las expectativas y necesidades de los usuarios a través de las peticiones, quejas, reclamos y sugerencias</a:t>
            </a:r>
            <a:r>
              <a:rPr lang="es-ES" b="1" dirty="0">
                <a:latin typeface="Arial" panose="020B0604020202020204" pitchFamily="34" charset="0"/>
                <a:ea typeface="Times New Roman" panose="02020603050405020304" pitchFamily="18" charset="0"/>
                <a:cs typeface="Arial" panose="020B0604020202020204" pitchFamily="34" charset="0"/>
              </a:rPr>
              <a:t>:</a:t>
            </a:r>
            <a:endParaRPr lang="es-MX"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914396" y="2186707"/>
            <a:ext cx="10589114" cy="3343992"/>
          </a:xfrm>
          <a:prstGeom prst="rect">
            <a:avLst/>
          </a:prstGeom>
        </p:spPr>
        <p:txBody>
          <a:bodyPr wrap="square">
            <a:spAutoFit/>
          </a:bodyPr>
          <a:lstStyle/>
          <a:p>
            <a:pPr marL="342900" lvl="0" indent="-342900" algn="just">
              <a:lnSpc>
                <a:spcPct val="115000"/>
              </a:lnSpc>
              <a:spcAft>
                <a:spcPts val="1000"/>
              </a:spcAft>
              <a:buSzPts val="1100"/>
              <a:buFont typeface="+mj-lt"/>
              <a:buAutoNum type="arabicPeriod"/>
            </a:pPr>
            <a:r>
              <a:rPr lang="es-ES_tradnl" dirty="0">
                <a:latin typeface="Arial" panose="020B0604020202020204" pitchFamily="34" charset="0"/>
              </a:rPr>
              <a:t>La institución cuenta con página web </a:t>
            </a:r>
            <a:r>
              <a:rPr lang="es-ES_tradnl" dirty="0">
                <a:solidFill>
                  <a:srgbClr val="0000FF"/>
                </a:solidFill>
                <a:latin typeface="Arial" panose="020B0604020202020204" pitchFamily="34" charset="0"/>
                <a:ea typeface="Calibri" panose="020F0502020204030204" pitchFamily="34" charset="0"/>
                <a:hlinkClick r:id="rId3"/>
              </a:rPr>
              <a:t>www.isabu.gov.co</a:t>
            </a:r>
            <a:r>
              <a:rPr lang="es-ES_tradnl" u="sng" dirty="0">
                <a:solidFill>
                  <a:srgbClr val="0000FF"/>
                </a:solidFill>
                <a:latin typeface="Arial" panose="020B0604020202020204" pitchFamily="34" charset="0"/>
                <a:ea typeface="Calibri" panose="020F0502020204030204" pitchFamily="34" charset="0"/>
              </a:rPr>
              <a:t>. </a:t>
            </a:r>
            <a:r>
              <a:rPr lang="en-US" u="sng" dirty="0">
                <a:solidFill>
                  <a:srgbClr val="0000FF"/>
                </a:solidFill>
                <a:latin typeface="Arial" panose="020B0604020202020204" pitchFamily="34" charset="0"/>
                <a:ea typeface="Calibri" panose="020F0502020204030204" pitchFamily="34" charset="0"/>
              </a:rPr>
              <a:t>Link </a:t>
            </a:r>
            <a:r>
              <a:rPr lang="en-US" u="sng" dirty="0" err="1">
                <a:solidFill>
                  <a:srgbClr val="0000FF"/>
                </a:solidFill>
                <a:latin typeface="Arial" panose="020B0604020202020204" pitchFamily="34" charset="0"/>
                <a:ea typeface="Calibri" panose="020F0502020204030204" pitchFamily="34" charset="0"/>
              </a:rPr>
              <a:t>contactenos-pqrsf</a:t>
            </a:r>
            <a:r>
              <a:rPr lang="en-US" u="sng" dirty="0">
                <a:solidFill>
                  <a:srgbClr val="0000FF"/>
                </a:solidFill>
                <a:latin typeface="Arial" panose="020B0604020202020204" pitchFamily="34" charset="0"/>
                <a:ea typeface="Calibri" panose="020F0502020204030204" pitchFamily="34" charset="0"/>
              </a:rPr>
              <a:t>. </a:t>
            </a:r>
            <a:r>
              <a:rPr lang="en-US" dirty="0">
                <a:solidFill>
                  <a:srgbClr val="0000FF"/>
                </a:solidFill>
                <a:latin typeface="Arial" panose="020B0604020202020204" pitchFamily="34" charset="0"/>
                <a:ea typeface="Calibri" panose="020F0502020204030204" pitchFamily="34" charset="0"/>
                <a:hlinkClick r:id="rId4"/>
              </a:rPr>
              <a:t>http://www.isabu.gov.co/isabu/contactenos-pqrsf/</a:t>
            </a:r>
            <a:endParaRPr lang="es-MX" dirty="0"/>
          </a:p>
          <a:p>
            <a:pPr marL="342900" lvl="0" indent="-342900" algn="just">
              <a:lnSpc>
                <a:spcPct val="115000"/>
              </a:lnSpc>
              <a:spcAft>
                <a:spcPts val="1000"/>
              </a:spcAft>
              <a:buSzPts val="1100"/>
              <a:buFont typeface="+mj-lt"/>
              <a:buAutoNum type="arabicPeriod"/>
            </a:pPr>
            <a:r>
              <a:rPr lang="es-ES_tradnl" dirty="0">
                <a:latin typeface="Arial" panose="020B0604020202020204" pitchFamily="34" charset="0"/>
              </a:rPr>
              <a:t>Correo electrónico: </a:t>
            </a:r>
            <a:r>
              <a:rPr lang="es-ES_tradnl" dirty="0">
                <a:solidFill>
                  <a:srgbClr val="0000FF"/>
                </a:solidFill>
                <a:latin typeface="Arial" panose="020B0604020202020204" pitchFamily="34" charset="0"/>
                <a:ea typeface="Calibri" panose="020F0502020204030204" pitchFamily="34" charset="0"/>
                <a:hlinkClick r:id="rId5"/>
              </a:rPr>
              <a:t>atencionalusuario@isabu.gov.co</a:t>
            </a:r>
            <a:endParaRPr lang="es-MX" dirty="0"/>
          </a:p>
          <a:p>
            <a:pPr marL="342900" lvl="0" indent="-342900" algn="just">
              <a:lnSpc>
                <a:spcPct val="115000"/>
              </a:lnSpc>
              <a:spcAft>
                <a:spcPts val="1000"/>
              </a:spcAft>
              <a:buSzPts val="1100"/>
              <a:buFont typeface="+mj-lt"/>
              <a:buAutoNum type="arabicPeriod"/>
            </a:pPr>
            <a:r>
              <a:rPr lang="es-ES_tradnl" dirty="0">
                <a:latin typeface="Arial" panose="020B0604020202020204" pitchFamily="34" charset="0"/>
              </a:rPr>
              <a:t>Cada unidad operativa cuenta con un buzón de sugerencias, a los cuales se les da apertura 2 veces semanalmente realizando el respectivo trámite, gestión y  resolución a cada una de las PQRS en los tiempos estipulados por la  ley.</a:t>
            </a:r>
            <a:endParaRPr lang="es-MX" dirty="0"/>
          </a:p>
          <a:p>
            <a:pPr marL="342900" lvl="0" indent="-342900" algn="just">
              <a:lnSpc>
                <a:spcPct val="115000"/>
              </a:lnSpc>
              <a:spcAft>
                <a:spcPts val="1000"/>
              </a:spcAft>
              <a:buSzPts val="1100"/>
              <a:buFont typeface="+mj-lt"/>
              <a:buAutoNum type="arabicPeriod"/>
            </a:pPr>
            <a:r>
              <a:rPr lang="es-ES_tradnl" dirty="0">
                <a:latin typeface="Arial" panose="020B0604020202020204" pitchFamily="34" charset="0"/>
              </a:rPr>
              <a:t>En el periodo del 4 trimestre 2019 se clasificaron y tramitaron  234 PQRSF en total de los cuales 188 fueron por buzón, 46 por correo electrónico o página web, acumulado en 2019 un total de 805 PQRSF</a:t>
            </a:r>
            <a:endParaRPr lang="es-MX" u="none" strike="noStrike" dirty="0">
              <a:effectLst/>
            </a:endParaRPr>
          </a:p>
        </p:txBody>
      </p:sp>
    </p:spTree>
    <p:extLst>
      <p:ext uri="{BB962C8B-B14F-4D97-AF65-F5344CB8AC3E}">
        <p14:creationId xmlns:p14="http://schemas.microsoft.com/office/powerpoint/2010/main" val="954925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INFORME DE PQRSF</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3" name="Gráfico 2"/>
          <p:cNvGraphicFramePr/>
          <p:nvPr>
            <p:extLst>
              <p:ext uri="{D42A27DB-BD31-4B8C-83A1-F6EECF244321}">
                <p14:modId xmlns:p14="http://schemas.microsoft.com/office/powerpoint/2010/main" val="1046732759"/>
              </p:ext>
            </p:extLst>
          </p:nvPr>
        </p:nvGraphicFramePr>
        <p:xfrm>
          <a:off x="1117600" y="1193800"/>
          <a:ext cx="10576415" cy="392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762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COMPARATIVO 2018-2019 PQRSF</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6" name="Gráfico 5"/>
          <p:cNvGraphicFramePr/>
          <p:nvPr>
            <p:extLst>
              <p:ext uri="{D42A27DB-BD31-4B8C-83A1-F6EECF244321}">
                <p14:modId xmlns:p14="http://schemas.microsoft.com/office/powerpoint/2010/main" val="3224914093"/>
              </p:ext>
            </p:extLst>
          </p:nvPr>
        </p:nvGraphicFramePr>
        <p:xfrm>
          <a:off x="1085847" y="1191497"/>
          <a:ext cx="10608168" cy="370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62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7096" y="28518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PRINCIPALES MOTIVOS DE PQRSF</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sp>
        <p:nvSpPr>
          <p:cNvPr id="6" name="Rectángulo 5"/>
          <p:cNvSpPr/>
          <p:nvPr/>
        </p:nvSpPr>
        <p:spPr>
          <a:xfrm>
            <a:off x="1057418" y="1173915"/>
            <a:ext cx="10649297" cy="5016758"/>
          </a:xfrm>
          <a:prstGeom prst="rect">
            <a:avLst/>
          </a:prstGeom>
        </p:spPr>
        <p:txBody>
          <a:bodyPr wrap="square">
            <a:spAutoFit/>
          </a:bodyPr>
          <a:lstStyle/>
          <a:p>
            <a:pPr>
              <a:spcAft>
                <a:spcPts val="0"/>
              </a:spcAft>
            </a:pPr>
            <a:r>
              <a:rPr lang="es-ES" sz="2000" dirty="0" smtClean="0">
                <a:solidFill>
                  <a:srgbClr val="000000"/>
                </a:solidFill>
                <a:ea typeface="Times New Roman" panose="02020603050405020304" pitchFamily="18" charset="0"/>
                <a:cs typeface="Calibri" panose="020F0502020204030204" pitchFamily="34" charset="0"/>
              </a:rPr>
              <a:t>Felicitación</a:t>
            </a:r>
          </a:p>
          <a:p>
            <a:r>
              <a:rPr lang="es-ES" sz="2000" dirty="0">
                <a:solidFill>
                  <a:srgbClr val="000000"/>
                </a:solidFill>
                <a:ea typeface="Times New Roman" panose="02020603050405020304" pitchFamily="18" charset="0"/>
                <a:cs typeface="Calibri" panose="020F0502020204030204" pitchFamily="34" charset="0"/>
              </a:rPr>
              <a:t>Insatisfacción por el servicio prestado (remisiones, diagnósticos y tratamientos</a:t>
            </a:r>
            <a:r>
              <a:rPr lang="es-ES" sz="2000" dirty="0" smtClean="0">
                <a:solidFill>
                  <a:srgbClr val="000000"/>
                </a:solidFill>
                <a:ea typeface="Times New Roman" panose="02020603050405020304" pitchFamily="18" charset="0"/>
                <a:cs typeface="Calibri" panose="020F0502020204030204" pitchFamily="34" charset="0"/>
              </a:rPr>
              <a:t>).</a:t>
            </a:r>
          </a:p>
          <a:p>
            <a:r>
              <a:rPr lang="es-ES" sz="2000" dirty="0">
                <a:solidFill>
                  <a:srgbClr val="000000"/>
                </a:solidFill>
                <a:ea typeface="Times New Roman" panose="02020603050405020304" pitchFamily="18" charset="0"/>
                <a:cs typeface="Calibri" panose="020F0502020204030204" pitchFamily="34" charset="0"/>
              </a:rPr>
              <a:t>Mal trato por parte de los funcionarios de salud</a:t>
            </a:r>
            <a:r>
              <a:rPr lang="es-ES" sz="2000" dirty="0" smtClean="0">
                <a:solidFill>
                  <a:srgbClr val="000000"/>
                </a:solidFill>
                <a:ea typeface="Times New Roman" panose="02020603050405020304" pitchFamily="18" charset="0"/>
                <a:cs typeface="Calibri" panose="020F0502020204030204" pitchFamily="34" charset="0"/>
              </a:rPr>
              <a:t>.</a:t>
            </a:r>
          </a:p>
          <a:p>
            <a:r>
              <a:rPr lang="es-ES" sz="2000" dirty="0">
                <a:solidFill>
                  <a:srgbClr val="000000"/>
                </a:solidFill>
                <a:ea typeface="Times New Roman" panose="02020603050405020304" pitchFamily="18" charset="0"/>
                <a:cs typeface="Calibri" panose="020F0502020204030204" pitchFamily="34" charset="0"/>
              </a:rPr>
              <a:t>Demora en la asignación de citas por medicina general y/o </a:t>
            </a:r>
            <a:r>
              <a:rPr lang="es-ES" sz="2000" dirty="0" smtClean="0">
                <a:solidFill>
                  <a:srgbClr val="000000"/>
                </a:solidFill>
                <a:ea typeface="Times New Roman" panose="02020603050405020304" pitchFamily="18" charset="0"/>
                <a:cs typeface="Calibri" panose="020F0502020204030204" pitchFamily="34" charset="0"/>
              </a:rPr>
              <a:t>especializada</a:t>
            </a:r>
          </a:p>
          <a:p>
            <a:r>
              <a:rPr lang="es-ES" sz="2000" dirty="0">
                <a:solidFill>
                  <a:srgbClr val="000000"/>
                </a:solidFill>
                <a:ea typeface="Times New Roman" panose="02020603050405020304" pitchFamily="18" charset="0"/>
                <a:cs typeface="Calibri" panose="020F0502020204030204" pitchFamily="34" charset="0"/>
              </a:rPr>
              <a:t>Demora en la atención de cita por medicina general.</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solicitud de personal</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Inadecuadas instalaciones locativas o daño en mobiliario.</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Afiliación (</a:t>
            </a:r>
            <a:r>
              <a:rPr lang="es-ES" sz="2000" dirty="0" err="1">
                <a:solidFill>
                  <a:srgbClr val="000000"/>
                </a:solidFill>
                <a:ea typeface="Times New Roman" panose="02020603050405020304" pitchFamily="18" charset="0"/>
                <a:cs typeface="Calibri" panose="020F0502020204030204" pitchFamily="34" charset="0"/>
              </a:rPr>
              <a:t>multiafiliación</a:t>
            </a:r>
            <a:r>
              <a:rPr lang="es-ES" sz="2000" dirty="0">
                <a:solidFill>
                  <a:srgbClr val="000000"/>
                </a:solidFill>
                <a:ea typeface="Times New Roman" panose="02020603050405020304" pitchFamily="18" charset="0"/>
                <a:cs typeface="Calibri" panose="020F0502020204030204" pitchFamily="34" charset="0"/>
              </a:rPr>
              <a:t>, no asegurados, novedades en las bases de datos).</a:t>
            </a:r>
            <a:endParaRPr lang="es-MX" sz="2000" dirty="0">
              <a:ea typeface="Times New Roman" panose="02020603050405020304" pitchFamily="18" charset="0"/>
              <a:cs typeface="Times New Roman" panose="02020603050405020304" pitchFamily="18" charset="0"/>
            </a:endParaRPr>
          </a:p>
          <a:p>
            <a:r>
              <a:rPr lang="es-ES" sz="2000" dirty="0" smtClean="0">
                <a:solidFill>
                  <a:srgbClr val="000000"/>
                </a:solidFill>
                <a:ea typeface="Times New Roman" panose="02020603050405020304" pitchFamily="18" charset="0"/>
                <a:cs typeface="Calibri" panose="020F0502020204030204" pitchFamily="34" charset="0"/>
              </a:rPr>
              <a:t>Demora </a:t>
            </a:r>
            <a:r>
              <a:rPr lang="es-ES" sz="2000" dirty="0">
                <a:solidFill>
                  <a:srgbClr val="000000"/>
                </a:solidFill>
                <a:ea typeface="Times New Roman" panose="02020603050405020304" pitchFamily="18" charset="0"/>
                <a:cs typeface="Calibri" panose="020F0502020204030204" pitchFamily="34" charset="0"/>
              </a:rPr>
              <a:t>en la atención de cita por medicina especializada.</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Demora en la entrega de medicamentos.</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Mal trato por parte de los usuarios a los funcionarios de salud.</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Insatisfacción por procedimientos médicos inconclusos.</a:t>
            </a:r>
            <a:endParaRPr lang="es-MX" sz="2000" dirty="0">
              <a:ea typeface="Times New Roman" panose="02020603050405020304" pitchFamily="18" charset="0"/>
              <a:cs typeface="Times New Roman" panose="02020603050405020304" pitchFamily="18" charset="0"/>
            </a:endParaRPr>
          </a:p>
          <a:p>
            <a:r>
              <a:rPr lang="es-ES" sz="2000" dirty="0">
                <a:solidFill>
                  <a:srgbClr val="000000"/>
                </a:solidFill>
                <a:ea typeface="Times New Roman" panose="02020603050405020304" pitchFamily="18" charset="0"/>
                <a:cs typeface="Calibri" panose="020F0502020204030204" pitchFamily="34" charset="0"/>
              </a:rPr>
              <a:t>Demora en la atención de urgencias</a:t>
            </a:r>
            <a:r>
              <a:rPr lang="es-ES" sz="2000" dirty="0" smtClean="0">
                <a:solidFill>
                  <a:srgbClr val="000000"/>
                </a:solidFill>
                <a:ea typeface="Times New Roman" panose="02020603050405020304" pitchFamily="18" charset="0"/>
                <a:cs typeface="Calibri" panose="020F0502020204030204" pitchFamily="34" charset="0"/>
              </a:rPr>
              <a:t>.</a:t>
            </a:r>
          </a:p>
          <a:p>
            <a:r>
              <a:rPr lang="es-ES" sz="2000" dirty="0" smtClean="0">
                <a:solidFill>
                  <a:srgbClr val="000000"/>
                </a:solidFill>
                <a:ea typeface="Times New Roman" panose="02020603050405020304" pitchFamily="18" charset="0"/>
                <a:cs typeface="Calibri" panose="020F0502020204030204" pitchFamily="34" charset="0"/>
              </a:rPr>
              <a:t>Otras </a:t>
            </a:r>
            <a:endParaRPr lang="es-MX" sz="2000" dirty="0">
              <a:ea typeface="Times New Roman" panose="02020603050405020304" pitchFamily="18" charset="0"/>
              <a:cs typeface="Times New Roman" panose="02020603050405020304" pitchFamily="18" charset="0"/>
            </a:endParaRPr>
          </a:p>
          <a:p>
            <a:endParaRPr lang="es-MX" sz="2000" dirty="0">
              <a:ea typeface="Times New Roman" panose="02020603050405020304" pitchFamily="18" charset="0"/>
              <a:cs typeface="Times New Roman" panose="02020603050405020304" pitchFamily="18" charset="0"/>
            </a:endParaRPr>
          </a:p>
          <a:p>
            <a:pPr>
              <a:spcAft>
                <a:spcPts val="0"/>
              </a:spcAft>
            </a:pPr>
            <a:endParaRPr lang="es-MX"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257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0" y="2788338"/>
            <a:ext cx="3431216" cy="2554545"/>
          </a:xfrm>
          <a:prstGeom prst="rect">
            <a:avLst/>
          </a:prstGeom>
          <a:noFill/>
        </p:spPr>
        <p:txBody>
          <a:bodyPr wrap="square" rtlCol="0">
            <a:spAutoFit/>
          </a:bodyPr>
          <a:lstStyle/>
          <a:p>
            <a:pPr marL="571500" indent="-571500" algn="r">
              <a:buFont typeface="Arial" panose="020B0604020202020204" pitchFamily="34" charset="0"/>
              <a:buChar char="•"/>
            </a:pPr>
            <a:r>
              <a:rPr lang="es-CO" sz="8000" dirty="0" smtClean="0">
                <a:latin typeface="Gill Sans MT Condensed" panose="020B0506020104020203" pitchFamily="34" charset="0"/>
              </a:rPr>
              <a:t>JURÍDICA</a:t>
            </a:r>
            <a:endParaRPr lang="es-CO" sz="8000" dirty="0">
              <a:latin typeface="Gill Sans MT Condensed" panose="020B0506020104020203" pitchFamily="34" charset="0"/>
            </a:endParaRPr>
          </a:p>
          <a:p>
            <a:pPr algn="r"/>
            <a:endParaRPr lang="es-CO" sz="8000" dirty="0">
              <a:latin typeface="Gill Sans MT Condensed" panose="020B0506020104020203" pitchFamily="34" charset="0"/>
            </a:endParaRPr>
          </a:p>
        </p:txBody>
      </p:sp>
    </p:spTree>
    <p:extLst>
      <p:ext uri="{BB962C8B-B14F-4D97-AF65-F5344CB8AC3E}">
        <p14:creationId xmlns:p14="http://schemas.microsoft.com/office/powerpoint/2010/main" val="704796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7096" y="28518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PERSONAL ADMINISTRATIVO 2018 VS 2019</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8" name="Gráfico 7"/>
          <p:cNvGraphicFramePr/>
          <p:nvPr>
            <p:extLst>
              <p:ext uri="{D42A27DB-BD31-4B8C-83A1-F6EECF244321}">
                <p14:modId xmlns:p14="http://schemas.microsoft.com/office/powerpoint/2010/main" val="294244330"/>
              </p:ext>
            </p:extLst>
          </p:nvPr>
        </p:nvGraphicFramePr>
        <p:xfrm>
          <a:off x="1181100" y="1041400"/>
          <a:ext cx="10337800" cy="375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73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7096" y="28518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COMPARATIVO 2018 VS 2019 VALOR CPS ADMINISTRATIVO EN SMLV</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3" name="Gráfico 2"/>
          <p:cNvGraphicFramePr/>
          <p:nvPr>
            <p:extLst>
              <p:ext uri="{D42A27DB-BD31-4B8C-83A1-F6EECF244321}">
                <p14:modId xmlns:p14="http://schemas.microsoft.com/office/powerpoint/2010/main" val="2438479851"/>
              </p:ext>
            </p:extLst>
          </p:nvPr>
        </p:nvGraphicFramePr>
        <p:xfrm>
          <a:off x="1181101" y="1039236"/>
          <a:ext cx="10525614" cy="3863975"/>
        </p:xfrm>
        <a:graphic>
          <a:graphicData uri="http://schemas.openxmlformats.org/drawingml/2006/chart">
            <c:chart xmlns:c="http://schemas.openxmlformats.org/drawingml/2006/chart" xmlns:r="http://schemas.openxmlformats.org/officeDocument/2006/relationships" r:id="rId3"/>
          </a:graphicData>
        </a:graphic>
      </p:graphicFrame>
      <p:sp>
        <p:nvSpPr>
          <p:cNvPr id="4" name="1 CuadroTexto"/>
          <p:cNvSpPr txBox="1"/>
          <p:nvPr/>
        </p:nvSpPr>
        <p:spPr>
          <a:xfrm>
            <a:off x="7513721" y="2267317"/>
            <a:ext cx="1007930" cy="3315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O" sz="1600" b="1" dirty="0" smtClean="0">
                <a:solidFill>
                  <a:schemeClr val="bg1"/>
                </a:solidFill>
              </a:rPr>
              <a:t>2.339.21</a:t>
            </a:r>
            <a:endParaRPr lang="es-CO" sz="1600" b="1" dirty="0">
              <a:solidFill>
                <a:schemeClr val="bg1"/>
              </a:solidFill>
            </a:endParaRPr>
          </a:p>
        </p:txBody>
      </p:sp>
      <p:sp>
        <p:nvSpPr>
          <p:cNvPr id="5" name="1 CuadroTexto"/>
          <p:cNvSpPr txBox="1"/>
          <p:nvPr/>
        </p:nvSpPr>
        <p:spPr>
          <a:xfrm>
            <a:off x="3858088" y="3640368"/>
            <a:ext cx="1007930" cy="2698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CO" sz="1600" b="1" dirty="0" smtClean="0">
                <a:solidFill>
                  <a:schemeClr val="bg1"/>
                </a:solidFill>
              </a:rPr>
              <a:t>2.040.09</a:t>
            </a:r>
            <a:endParaRPr lang="es-CO" sz="1600" b="1" dirty="0">
              <a:solidFill>
                <a:schemeClr val="bg1"/>
              </a:solidFill>
            </a:endParaRPr>
          </a:p>
        </p:txBody>
      </p:sp>
    </p:spTree>
    <p:extLst>
      <p:ext uri="{BB962C8B-B14F-4D97-AF65-F5344CB8AC3E}">
        <p14:creationId xmlns:p14="http://schemas.microsoft.com/office/powerpoint/2010/main" val="4137885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7096" y="28518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PERSONAL ASISTENCIAL 2018 VS 2019</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3" name="Gráfico 2"/>
          <p:cNvGraphicFramePr/>
          <p:nvPr>
            <p:extLst>
              <p:ext uri="{D42A27DB-BD31-4B8C-83A1-F6EECF244321}">
                <p14:modId xmlns:p14="http://schemas.microsoft.com/office/powerpoint/2010/main" val="1196084241"/>
              </p:ext>
            </p:extLst>
          </p:nvPr>
        </p:nvGraphicFramePr>
        <p:xfrm>
          <a:off x="1320800" y="1130301"/>
          <a:ext cx="10385915" cy="392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927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7096" y="28518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CONTRATACIÓN POR MODALIDADES 2018 VS 2019</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138271915"/>
              </p:ext>
            </p:extLst>
          </p:nvPr>
        </p:nvGraphicFramePr>
        <p:xfrm>
          <a:off x="558794" y="1039236"/>
          <a:ext cx="11325720" cy="4053467"/>
        </p:xfrm>
        <a:graphic>
          <a:graphicData uri="http://schemas.openxmlformats.org/drawingml/2006/table">
            <a:tbl>
              <a:tblPr firstRow="1" firstCol="1" bandRow="1"/>
              <a:tblGrid>
                <a:gridCol w="1292996">
                  <a:extLst>
                    <a:ext uri="{9D8B030D-6E8A-4147-A177-3AD203B41FA5}">
                      <a16:colId xmlns:a16="http://schemas.microsoft.com/office/drawing/2014/main" xmlns="" val="3102846224"/>
                    </a:ext>
                  </a:extLst>
                </a:gridCol>
                <a:gridCol w="1762644">
                  <a:extLst>
                    <a:ext uri="{9D8B030D-6E8A-4147-A177-3AD203B41FA5}">
                      <a16:colId xmlns:a16="http://schemas.microsoft.com/office/drawing/2014/main" xmlns="" val="2836429360"/>
                    </a:ext>
                  </a:extLst>
                </a:gridCol>
                <a:gridCol w="1643366">
                  <a:extLst>
                    <a:ext uri="{9D8B030D-6E8A-4147-A177-3AD203B41FA5}">
                      <a16:colId xmlns:a16="http://schemas.microsoft.com/office/drawing/2014/main" xmlns="" val="2528848118"/>
                    </a:ext>
                  </a:extLst>
                </a:gridCol>
                <a:gridCol w="1117600">
                  <a:extLst>
                    <a:ext uri="{9D8B030D-6E8A-4147-A177-3AD203B41FA5}">
                      <a16:colId xmlns:a16="http://schemas.microsoft.com/office/drawing/2014/main" xmlns="" val="1090390971"/>
                    </a:ext>
                  </a:extLst>
                </a:gridCol>
                <a:gridCol w="1709069">
                  <a:extLst>
                    <a:ext uri="{9D8B030D-6E8A-4147-A177-3AD203B41FA5}">
                      <a16:colId xmlns:a16="http://schemas.microsoft.com/office/drawing/2014/main" xmlns="" val="2975619875"/>
                    </a:ext>
                  </a:extLst>
                </a:gridCol>
                <a:gridCol w="1120845">
                  <a:extLst>
                    <a:ext uri="{9D8B030D-6E8A-4147-A177-3AD203B41FA5}">
                      <a16:colId xmlns:a16="http://schemas.microsoft.com/office/drawing/2014/main" xmlns="" val="1000209387"/>
                    </a:ext>
                  </a:extLst>
                </a:gridCol>
                <a:gridCol w="1564286">
                  <a:extLst>
                    <a:ext uri="{9D8B030D-6E8A-4147-A177-3AD203B41FA5}">
                      <a16:colId xmlns:a16="http://schemas.microsoft.com/office/drawing/2014/main" xmlns="" val="678812524"/>
                    </a:ext>
                  </a:extLst>
                </a:gridCol>
                <a:gridCol w="1114914">
                  <a:extLst>
                    <a:ext uri="{9D8B030D-6E8A-4147-A177-3AD203B41FA5}">
                      <a16:colId xmlns:a16="http://schemas.microsoft.com/office/drawing/2014/main" xmlns="" val="2445770261"/>
                    </a:ext>
                  </a:extLst>
                </a:gridCol>
              </a:tblGrid>
              <a:tr h="479409">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MODALIDAD </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2016</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2017</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VARIACION</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2018</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VARIACION</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 2019</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ES" sz="1600" b="1" dirty="0">
                          <a:solidFill>
                            <a:srgbClr val="000000"/>
                          </a:solidFill>
                          <a:effectLst/>
                          <a:latin typeface="+mn-lt"/>
                          <a:ea typeface="Times New Roman" panose="02020603050405020304" pitchFamily="18" charset="0"/>
                          <a:cs typeface="Times New Roman" panose="02020603050405020304" pitchFamily="18" charset="0"/>
                        </a:rPr>
                        <a:t>VARIACION</a:t>
                      </a:r>
                      <a:endParaRPr lang="es-MX" sz="28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895477"/>
                  </a:ext>
                </a:extLst>
              </a:tr>
              <a:tr h="479409">
                <a:tc>
                  <a:txBody>
                    <a:bodyPr/>
                    <a:lstStyle/>
                    <a:p>
                      <a:pP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CONTRATACION DIRECTA</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$ 12.875.625.071,00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$ 16.571.332.523,00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29%</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$ 19.126.038.290,00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15%</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$ 17.252.588.002,00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-10%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580117"/>
                  </a:ext>
                </a:extLst>
              </a:tr>
              <a:tr h="479409">
                <a:tc>
                  <a:txBody>
                    <a:bodyPr/>
                    <a:lstStyle/>
                    <a:p>
                      <a:pP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CONVOCATORIA PUBLICA</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 $    4.741.622.319,00 </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    3.184.812.628,00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-33%</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  1.290.497.417,00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-59%</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     5.706.091.539,00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342%</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8652457"/>
                  </a:ext>
                </a:extLst>
              </a:tr>
              <a:tr h="711699">
                <a:tc>
                  <a:txBody>
                    <a:bodyPr/>
                    <a:lstStyle/>
                    <a:p>
                      <a:pP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COMPRAS ELECTRONICAS TVEC</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 $          18.000.000,00 </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100%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$ 448.402.710,00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2391%</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         182.886.688,00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-59%</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5577253"/>
                  </a:ext>
                </a:extLst>
              </a:tr>
              <a:tr h="711699">
                <a:tc>
                  <a:txBody>
                    <a:bodyPr/>
                    <a:lstStyle/>
                    <a:p>
                      <a:pP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COMPRAS ELECTRONICAS (BIONEXO)</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 $                                 -   </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effectLst/>
                          <a:latin typeface="+mn-lt"/>
                          <a:ea typeface="Times New Roman" panose="02020603050405020304" pitchFamily="18" charset="0"/>
                          <a:cs typeface="Times New Roman" panose="02020603050405020304" pitchFamily="18" charset="0"/>
                        </a:rPr>
                        <a:t> $     7.858.222.985,00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100%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7231184"/>
                  </a:ext>
                </a:extLst>
              </a:tr>
              <a:tr h="479409">
                <a:tc>
                  <a:txBody>
                    <a:bodyPr/>
                    <a:lstStyle/>
                    <a:p>
                      <a:pP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CONVOCATORIA CERRADA</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 $                                 -   </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 $    2.992.798.516,00 </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100%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-100%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                                   -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0%</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6455824"/>
                  </a:ext>
                </a:extLst>
              </a:tr>
              <a:tr h="479409">
                <a:tc>
                  <a:txBody>
                    <a:bodyPr/>
                    <a:lstStyle/>
                    <a:p>
                      <a:pP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CONVOCATORIA SIMPLE</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850630423</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 </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$ 2.562.530.721,00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a:solidFill>
                            <a:srgbClr val="000000"/>
                          </a:solidFill>
                          <a:effectLst/>
                          <a:latin typeface="+mn-lt"/>
                          <a:ea typeface="Times New Roman" panose="02020603050405020304" pitchFamily="18" charset="0"/>
                          <a:cs typeface="Times New Roman" panose="02020603050405020304" pitchFamily="18" charset="0"/>
                        </a:rPr>
                        <a:t>100%</a:t>
                      </a:r>
                      <a:endParaRPr lang="es-MX" sz="20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         594.292.179,00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-77%</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7133157"/>
                  </a:ext>
                </a:extLst>
              </a:tr>
              <a:tr h="233024">
                <a:tc>
                  <a:txBody>
                    <a:bodyPr/>
                    <a:lstStyle/>
                    <a:p>
                      <a:pPr algn="ctr">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TOTAL</a:t>
                      </a:r>
                      <a:endParaRPr lang="es-MX" sz="24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$ 18.467.877.813,00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$ 22.766.943.667,00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23%</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$ 23.427.469.138,00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3%</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$ 31.594.081.393,00 </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35%</a:t>
                      </a:r>
                      <a:endParaRPr lang="es-MX" sz="2000" dirty="0">
                        <a:effectLst/>
                        <a:latin typeface="+mn-lt"/>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87756676"/>
                  </a:ext>
                </a:extLst>
              </a:tr>
            </a:tbl>
          </a:graphicData>
        </a:graphic>
      </p:graphicFrame>
    </p:spTree>
    <p:extLst>
      <p:ext uri="{BB962C8B-B14F-4D97-AF65-F5344CB8AC3E}">
        <p14:creationId xmlns:p14="http://schemas.microsoft.com/office/powerpoint/2010/main" val="3310974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C36C06C-3201-4F65-B54C-DED757211F44}"/>
              </a:ext>
            </a:extLst>
          </p:cNvPr>
          <p:cNvSpPr txBox="1"/>
          <p:nvPr/>
        </p:nvSpPr>
        <p:spPr>
          <a:xfrm>
            <a:off x="349793" y="1968500"/>
            <a:ext cx="10544629" cy="3139321"/>
          </a:xfrm>
          <a:prstGeom prst="rect">
            <a:avLst/>
          </a:prstGeom>
          <a:noFill/>
        </p:spPr>
        <p:txBody>
          <a:bodyPr wrap="square" rtlCol="0">
            <a:spAutoFit/>
          </a:bodyPr>
          <a:lstStyle/>
          <a:p>
            <a:pPr algn="ctr"/>
            <a:r>
              <a:rPr lang="es-CO" sz="6600" dirty="0" smtClean="0">
                <a:solidFill>
                  <a:srgbClr val="00B050"/>
                </a:solidFill>
                <a:latin typeface="Gill Sans MT Condensed" panose="020B0506020104020203" pitchFamily="34" charset="0"/>
              </a:rPr>
              <a:t>RENDICIÓN </a:t>
            </a:r>
            <a:r>
              <a:rPr lang="es-CO" sz="6600" dirty="0" smtClean="0">
                <a:solidFill>
                  <a:srgbClr val="00B050"/>
                </a:solidFill>
                <a:latin typeface="Gill Sans MT Condensed" panose="020B0506020104020203" pitchFamily="34" charset="0"/>
              </a:rPr>
              <a:t>DE CUENTAS VIGENCIA 2019</a:t>
            </a:r>
          </a:p>
          <a:p>
            <a:pPr algn="ctr"/>
            <a:r>
              <a:rPr lang="es-CO" sz="6600" dirty="0" smtClean="0">
                <a:solidFill>
                  <a:srgbClr val="00B050"/>
                </a:solidFill>
                <a:latin typeface="Gill Sans MT Condensed" panose="020B0506020104020203" pitchFamily="34" charset="0"/>
              </a:rPr>
              <a:t> GERMAN GOMEZ LIZARAZO </a:t>
            </a:r>
            <a:endParaRPr lang="es-CO" sz="6600" dirty="0">
              <a:solidFill>
                <a:srgbClr val="00B050"/>
              </a:solidFill>
              <a:latin typeface="Gill Sans MT Condensed" panose="020B0506020104020203" pitchFamily="34" charset="0"/>
            </a:endParaRPr>
          </a:p>
          <a:p>
            <a:pPr algn="ctr"/>
            <a:r>
              <a:rPr lang="es-CO" sz="6600" dirty="0" smtClean="0">
                <a:solidFill>
                  <a:srgbClr val="00B050"/>
                </a:solidFill>
                <a:latin typeface="Gill Sans MT Condensed" panose="020B0506020104020203" pitchFamily="34" charset="0"/>
              </a:rPr>
              <a:t>GERENTE</a:t>
            </a:r>
            <a:endParaRPr lang="es-CO" sz="6600" dirty="0">
              <a:solidFill>
                <a:srgbClr val="00B050"/>
              </a:solidFill>
              <a:latin typeface="Gill Sans MT Condensed" panose="020B0506020104020203" pitchFamily="34" charset="0"/>
            </a:endParaRPr>
          </a:p>
        </p:txBody>
      </p:sp>
      <p:sp>
        <p:nvSpPr>
          <p:cNvPr id="2" name="Rectángulo 1"/>
          <p:cNvSpPr/>
          <p:nvPr/>
        </p:nvSpPr>
        <p:spPr>
          <a:xfrm>
            <a:off x="190500" y="723900"/>
            <a:ext cx="2197100" cy="124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75294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540571" y="2775638"/>
            <a:ext cx="4797287" cy="2554545"/>
          </a:xfrm>
          <a:prstGeom prst="rect">
            <a:avLst/>
          </a:prstGeom>
          <a:noFill/>
        </p:spPr>
        <p:txBody>
          <a:bodyPr wrap="square" rtlCol="0">
            <a:spAutoFit/>
          </a:bodyPr>
          <a:lstStyle/>
          <a:p>
            <a:pPr marL="571500" indent="-571500" algn="r">
              <a:buFont typeface="Arial" panose="020B0604020202020204" pitchFamily="34" charset="0"/>
              <a:buChar char="•"/>
            </a:pPr>
            <a:r>
              <a:rPr lang="es-CO" sz="8000" dirty="0">
                <a:latin typeface="Gill Sans MT Condensed" panose="020B0506020104020203" pitchFamily="34" charset="0"/>
              </a:rPr>
              <a:t>FINANCIERO</a:t>
            </a:r>
          </a:p>
          <a:p>
            <a:pPr algn="r"/>
            <a:endParaRPr lang="es-CO" sz="8000" dirty="0">
              <a:latin typeface="Gill Sans MT Condensed" panose="020B0506020104020203" pitchFamily="34" charset="0"/>
            </a:endParaRPr>
          </a:p>
        </p:txBody>
      </p:sp>
    </p:spTree>
    <p:extLst>
      <p:ext uri="{BB962C8B-B14F-4D97-AF65-F5344CB8AC3E}">
        <p14:creationId xmlns:p14="http://schemas.microsoft.com/office/powerpoint/2010/main" val="60299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5" y="31044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VENTA DE SERVICIOS EN SALUD 2018 VS 2019 </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2009171676"/>
              </p:ext>
            </p:extLst>
          </p:nvPr>
        </p:nvGraphicFramePr>
        <p:xfrm>
          <a:off x="1117600" y="1191496"/>
          <a:ext cx="10576414" cy="387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7201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057134" y="22154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COMPORTAMIENTO FACTURACIÓN CAPITACIÓN 2018-2019</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3102778598"/>
              </p:ext>
            </p:extLst>
          </p:nvPr>
        </p:nvGraphicFramePr>
        <p:xfrm>
          <a:off x="1244600" y="1054100"/>
          <a:ext cx="104394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1991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1423072424"/>
              </p:ext>
            </p:extLst>
          </p:nvPr>
        </p:nvGraphicFramePr>
        <p:xfrm>
          <a:off x="1092200" y="1028700"/>
          <a:ext cx="10601814" cy="3949700"/>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914395" y="310444"/>
            <a:ext cx="10779619" cy="1508105"/>
          </a:xfrm>
          <a:prstGeom prst="rect">
            <a:avLst/>
          </a:prstGeom>
          <a:noFill/>
        </p:spPr>
        <p:txBody>
          <a:bodyPr wrap="square" rtlCol="0">
            <a:spAutoFit/>
          </a:bodyPr>
          <a:lstStyle/>
          <a:p>
            <a:pPr algn="just"/>
            <a:r>
              <a:rPr lang="es-CO" sz="3200" smtClean="0">
                <a:solidFill>
                  <a:srgbClr val="00B050"/>
                </a:solidFill>
                <a:latin typeface="Gill Sans MT Condensed" panose="020B0506020104020203" pitchFamily="34" charset="0"/>
              </a:rPr>
              <a:t>COMPORTAMIENTO FACTURACIÓN EVENTO</a:t>
            </a:r>
          </a:p>
          <a:p>
            <a:pPr algn="just"/>
            <a:endParaRPr lang="es-CO" sz="3200" smtClean="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spTree>
    <p:extLst>
      <p:ext uri="{BB962C8B-B14F-4D97-AF65-F5344CB8AC3E}">
        <p14:creationId xmlns:p14="http://schemas.microsoft.com/office/powerpoint/2010/main" val="3775555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501103493"/>
              </p:ext>
            </p:extLst>
          </p:nvPr>
        </p:nvGraphicFramePr>
        <p:xfrm>
          <a:off x="1174173" y="1298804"/>
          <a:ext cx="10519841" cy="3743096"/>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914395" y="31044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CONVENIOS INTERADMINISTRATIVOS</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spTree>
    <p:extLst>
      <p:ext uri="{BB962C8B-B14F-4D97-AF65-F5344CB8AC3E}">
        <p14:creationId xmlns:p14="http://schemas.microsoft.com/office/powerpoint/2010/main" val="1273175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1222959" y="2802934"/>
            <a:ext cx="4797287" cy="2554545"/>
          </a:xfrm>
          <a:prstGeom prst="rect">
            <a:avLst/>
          </a:prstGeom>
          <a:noFill/>
        </p:spPr>
        <p:txBody>
          <a:bodyPr wrap="square" rtlCol="0">
            <a:spAutoFit/>
          </a:bodyPr>
          <a:lstStyle/>
          <a:p>
            <a:pPr marL="571500" indent="-571500" algn="r">
              <a:buFont typeface="Arial" panose="020B0604020202020204" pitchFamily="34" charset="0"/>
              <a:buChar char="•"/>
            </a:pPr>
            <a:r>
              <a:rPr lang="es-CO" sz="8000" dirty="0">
                <a:latin typeface="Gill Sans MT Condensed" panose="020B0506020104020203" pitchFamily="34" charset="0"/>
              </a:rPr>
              <a:t>CARTERA</a:t>
            </a:r>
          </a:p>
          <a:p>
            <a:pPr algn="r"/>
            <a:endParaRPr lang="es-CO" sz="8000" dirty="0">
              <a:latin typeface="Gill Sans MT Condensed" panose="020B0506020104020203" pitchFamily="34" charset="0"/>
            </a:endParaRPr>
          </a:p>
        </p:txBody>
      </p:sp>
    </p:spTree>
    <p:extLst>
      <p:ext uri="{BB962C8B-B14F-4D97-AF65-F5344CB8AC3E}">
        <p14:creationId xmlns:p14="http://schemas.microsoft.com/office/powerpoint/2010/main" val="689736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914395" y="310444"/>
            <a:ext cx="10779619" cy="150810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GESTIÓN DE CARTERA CORTE 31 DE DICIEMBRE DE 2019</a:t>
            </a:r>
            <a:endParaRPr lang="es-CO" sz="3200" dirty="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a:p>
            <a:pPr algn="just"/>
            <a:endParaRPr lang="es-CO" sz="2800" dirty="0">
              <a:latin typeface="Gill Sans MT Condensed" panose="020B0506020104020203"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598929229"/>
              </p:ext>
            </p:extLst>
          </p:nvPr>
        </p:nvGraphicFramePr>
        <p:xfrm>
          <a:off x="1700455" y="3009900"/>
          <a:ext cx="9207498" cy="1505215"/>
        </p:xfrm>
        <a:graphic>
          <a:graphicData uri="http://schemas.openxmlformats.org/drawingml/2006/table">
            <a:tbl>
              <a:tblPr/>
              <a:tblGrid>
                <a:gridCol w="1816415">
                  <a:extLst>
                    <a:ext uri="{9D8B030D-6E8A-4147-A177-3AD203B41FA5}">
                      <a16:colId xmlns:a16="http://schemas.microsoft.com/office/drawing/2014/main" xmlns="" val="4016227417"/>
                    </a:ext>
                  </a:extLst>
                </a:gridCol>
                <a:gridCol w="1383936">
                  <a:extLst>
                    <a:ext uri="{9D8B030D-6E8A-4147-A177-3AD203B41FA5}">
                      <a16:colId xmlns:a16="http://schemas.microsoft.com/office/drawing/2014/main" xmlns="" val="3013746735"/>
                    </a:ext>
                  </a:extLst>
                </a:gridCol>
                <a:gridCol w="1388260">
                  <a:extLst>
                    <a:ext uri="{9D8B030D-6E8A-4147-A177-3AD203B41FA5}">
                      <a16:colId xmlns:a16="http://schemas.microsoft.com/office/drawing/2014/main" xmlns="" val="2679612393"/>
                    </a:ext>
                  </a:extLst>
                </a:gridCol>
                <a:gridCol w="1366638">
                  <a:extLst>
                    <a:ext uri="{9D8B030D-6E8A-4147-A177-3AD203B41FA5}">
                      <a16:colId xmlns:a16="http://schemas.microsoft.com/office/drawing/2014/main" xmlns="" val="1085366248"/>
                    </a:ext>
                  </a:extLst>
                </a:gridCol>
                <a:gridCol w="1539628">
                  <a:extLst>
                    <a:ext uri="{9D8B030D-6E8A-4147-A177-3AD203B41FA5}">
                      <a16:colId xmlns:a16="http://schemas.microsoft.com/office/drawing/2014/main" xmlns="" val="3224725565"/>
                    </a:ext>
                  </a:extLst>
                </a:gridCol>
                <a:gridCol w="1712621">
                  <a:extLst>
                    <a:ext uri="{9D8B030D-6E8A-4147-A177-3AD203B41FA5}">
                      <a16:colId xmlns:a16="http://schemas.microsoft.com/office/drawing/2014/main" xmlns="" val="2928016991"/>
                    </a:ext>
                  </a:extLst>
                </a:gridCol>
              </a:tblGrid>
              <a:tr h="927100">
                <a:tc>
                  <a:txBody>
                    <a:bodyPr/>
                    <a:lstStyle/>
                    <a:p>
                      <a:pPr algn="ctr" fontAlgn="ctr"/>
                      <a:r>
                        <a:rPr lang="es-MX" sz="1800" b="1" i="0" u="none" strike="noStrike" dirty="0">
                          <a:solidFill>
                            <a:srgbClr val="000000"/>
                          </a:solidFill>
                          <a:effectLst/>
                          <a:latin typeface="Calibri" panose="020F0502020204030204" pitchFamily="34" charset="0"/>
                        </a:rPr>
                        <a:t>1 A 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800" b="1" i="0" u="none" strike="noStrike" dirty="0">
                          <a:solidFill>
                            <a:srgbClr val="000000"/>
                          </a:solidFill>
                          <a:effectLst/>
                          <a:latin typeface="Calibri" panose="020F0502020204030204" pitchFamily="34" charset="0"/>
                        </a:rPr>
                        <a:t>61 A </a:t>
                      </a:r>
                      <a:r>
                        <a:rPr lang="es-MX" sz="1800" b="1" i="0" u="none" strike="noStrike" dirty="0" smtClean="0">
                          <a:solidFill>
                            <a:srgbClr val="000000"/>
                          </a:solidFill>
                          <a:effectLst/>
                          <a:latin typeface="Calibri" panose="020F0502020204030204" pitchFamily="34" charset="0"/>
                        </a:rPr>
                        <a:t>90</a:t>
                      </a:r>
                    </a:p>
                    <a:p>
                      <a:pPr algn="ctr" fontAlgn="ctr"/>
                      <a:r>
                        <a:rPr lang="es-MX" sz="1800" b="1" i="0" u="none" strike="noStrike" dirty="0" smtClean="0">
                          <a:solidFill>
                            <a:srgbClr val="000000"/>
                          </a:solidFill>
                          <a:effectLst/>
                          <a:latin typeface="Calibri" panose="020F0502020204030204" pitchFamily="34" charset="0"/>
                        </a:rPr>
                        <a:t> </a:t>
                      </a:r>
                      <a:r>
                        <a:rPr lang="es-MX" sz="1800" b="1" i="0" u="none" strike="noStrike" dirty="0">
                          <a:solidFill>
                            <a:srgbClr val="000000"/>
                          </a:solidFill>
                          <a:effectLst/>
                          <a:latin typeface="Calibri" panose="020F0502020204030204" pitchFamily="34" charset="0"/>
                        </a:rPr>
                        <a:t>DÍAS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800" b="1" i="0" u="none" strike="noStrike" dirty="0">
                          <a:solidFill>
                            <a:srgbClr val="000000"/>
                          </a:solidFill>
                          <a:effectLst/>
                          <a:latin typeface="Calibri" panose="020F0502020204030204" pitchFamily="34" charset="0"/>
                        </a:rPr>
                        <a:t>91 A </a:t>
                      </a:r>
                      <a:r>
                        <a:rPr lang="es-MX" sz="1800" b="1" i="0" u="none" strike="noStrike" dirty="0" smtClean="0">
                          <a:solidFill>
                            <a:srgbClr val="000000"/>
                          </a:solidFill>
                          <a:effectLst/>
                          <a:latin typeface="Calibri" panose="020F0502020204030204" pitchFamily="34" charset="0"/>
                        </a:rPr>
                        <a:t>180</a:t>
                      </a:r>
                    </a:p>
                    <a:p>
                      <a:pPr algn="ctr" fontAlgn="ctr"/>
                      <a:r>
                        <a:rPr lang="es-MX" sz="1800" b="1" i="0" u="none" strike="noStrike" dirty="0" smtClean="0">
                          <a:solidFill>
                            <a:srgbClr val="000000"/>
                          </a:solidFill>
                          <a:effectLst/>
                          <a:latin typeface="Calibri" panose="020F0502020204030204" pitchFamily="34" charset="0"/>
                        </a:rPr>
                        <a:t> </a:t>
                      </a:r>
                      <a:r>
                        <a:rPr lang="es-MX" sz="1800" b="1" i="0" u="none" strike="noStrike" dirty="0">
                          <a:solidFill>
                            <a:srgbClr val="000000"/>
                          </a:solidFill>
                          <a:effectLst/>
                          <a:latin typeface="Calibri" panose="020F0502020204030204" pitchFamily="34" charset="0"/>
                        </a:rPr>
                        <a:t>DÍAS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800" b="1" i="0" u="none" strike="noStrike" dirty="0">
                          <a:solidFill>
                            <a:srgbClr val="000000"/>
                          </a:solidFill>
                          <a:effectLst/>
                          <a:latin typeface="Calibri" panose="020F0502020204030204" pitchFamily="34" charset="0"/>
                        </a:rPr>
                        <a:t>181 DÍAS A 360 DÍAS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800" b="1" i="0" u="none" strike="noStrike" dirty="0">
                          <a:solidFill>
                            <a:srgbClr val="000000"/>
                          </a:solidFill>
                          <a:effectLst/>
                          <a:latin typeface="Calibri" panose="020F0502020204030204" pitchFamily="34" charset="0"/>
                        </a:rPr>
                        <a:t>MÁS DE 360 DÍAS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800" b="1" i="0" u="none" strike="noStrike" dirty="0">
                          <a:solidFill>
                            <a:srgbClr val="000000"/>
                          </a:solidFill>
                          <a:effectLst/>
                          <a:latin typeface="Calibri" panose="020F0502020204030204" pitchFamily="34" charset="0"/>
                        </a:rPr>
                        <a:t>TOTAL </a:t>
                      </a:r>
                      <a:endParaRPr lang="es-MX" sz="1800" b="1" i="0" u="none" strike="noStrike" dirty="0" smtClean="0">
                        <a:solidFill>
                          <a:srgbClr val="000000"/>
                        </a:solidFill>
                        <a:effectLst/>
                        <a:latin typeface="Calibri" panose="020F0502020204030204" pitchFamily="34" charset="0"/>
                      </a:endParaRPr>
                    </a:p>
                    <a:p>
                      <a:pPr algn="ctr" fontAlgn="ctr"/>
                      <a:r>
                        <a:rPr lang="es-MX" sz="1800" b="1" i="0" u="none" strike="noStrike" dirty="0" smtClean="0">
                          <a:solidFill>
                            <a:srgbClr val="000000"/>
                          </a:solidFill>
                          <a:effectLst/>
                          <a:latin typeface="Calibri" panose="020F0502020204030204" pitchFamily="34" charset="0"/>
                        </a:rPr>
                        <a:t>CARTERA</a:t>
                      </a:r>
                      <a:endParaRPr lang="es-MX"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153988819"/>
                  </a:ext>
                </a:extLst>
              </a:tr>
              <a:tr h="578115">
                <a:tc>
                  <a:txBody>
                    <a:bodyPr/>
                    <a:lstStyle/>
                    <a:p>
                      <a:pPr algn="ctr" fontAlgn="b"/>
                      <a:r>
                        <a:rPr lang="es-MX" sz="1600" b="0" i="0" u="none" strike="noStrike" dirty="0">
                          <a:solidFill>
                            <a:srgbClr val="000000"/>
                          </a:solidFill>
                          <a:effectLst/>
                          <a:latin typeface="Calibri" panose="020F0502020204030204" pitchFamily="34" charset="0"/>
                        </a:rPr>
                        <a:t>$3,139,752,390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a:solidFill>
                            <a:srgbClr val="000000"/>
                          </a:solidFill>
                          <a:effectLst/>
                          <a:latin typeface="Calibri" panose="020F0502020204030204" pitchFamily="34" charset="0"/>
                        </a:rPr>
                        <a:t>$1,071,216,693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a:solidFill>
                            <a:srgbClr val="000000"/>
                          </a:solidFill>
                          <a:effectLst/>
                          <a:latin typeface="Calibri" panose="020F0502020204030204" pitchFamily="34" charset="0"/>
                        </a:rPr>
                        <a:t>$4,191,093,114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a:solidFill>
                            <a:srgbClr val="000000"/>
                          </a:solidFill>
                          <a:effectLst/>
                          <a:latin typeface="Calibri" panose="020F0502020204030204" pitchFamily="34" charset="0"/>
                        </a:rPr>
                        <a:t>$2,102,367,285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a:solidFill>
                            <a:srgbClr val="000000"/>
                          </a:solidFill>
                          <a:effectLst/>
                          <a:latin typeface="Calibri" panose="020F0502020204030204" pitchFamily="34" charset="0"/>
                        </a:rPr>
                        <a:t>$6,239,751,521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a:solidFill>
                            <a:srgbClr val="000000"/>
                          </a:solidFill>
                          <a:effectLst/>
                          <a:latin typeface="Calibri" panose="020F0502020204030204" pitchFamily="34" charset="0"/>
                        </a:rPr>
                        <a:t>$16,744,181,003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7472358"/>
                  </a:ext>
                </a:extLst>
              </a:tr>
            </a:tbl>
          </a:graphicData>
        </a:graphic>
      </p:graphicFrame>
      <p:sp>
        <p:nvSpPr>
          <p:cNvPr id="7" name="Rectángulo 6"/>
          <p:cNvSpPr/>
          <p:nvPr/>
        </p:nvSpPr>
        <p:spPr>
          <a:xfrm>
            <a:off x="1116254" y="1079885"/>
            <a:ext cx="10375900" cy="1477328"/>
          </a:xfrm>
          <a:prstGeom prst="rect">
            <a:avLst/>
          </a:prstGeom>
        </p:spPr>
        <p:txBody>
          <a:bodyPr wrap="square">
            <a:spAutoFit/>
          </a:bodyPr>
          <a:lstStyle/>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Para el tercer trimestre de la vigencia actual se cerró con una Cartera por valor de </a:t>
            </a:r>
            <a:r>
              <a:rPr lang="es-CO" b="1" dirty="0">
                <a:latin typeface="Arial" panose="020B0604020202020204" pitchFamily="34" charset="0"/>
                <a:ea typeface="Times New Roman" panose="02020603050405020304" pitchFamily="18" charset="0"/>
                <a:cs typeface="Arial" panose="020B0604020202020204" pitchFamily="34" charset="0"/>
              </a:rPr>
              <a:t>QUINCE MIL TRESCIENTOS CUATRO MILLONES SETECIENTOS CUARENTA Y TRES MIL DIEZ Y SIETE PESOS M/CTE ($15, 304,743,017 m/cte. )</a:t>
            </a:r>
            <a:r>
              <a:rPr lang="es-CO" dirty="0">
                <a:latin typeface="Arial" panose="020B0604020202020204" pitchFamily="34" charset="0"/>
                <a:ea typeface="Times New Roman" panose="02020603050405020304" pitchFamily="18" charset="0"/>
                <a:cs typeface="Arial" panose="020B0604020202020204" pitchFamily="34" charset="0"/>
              </a:rPr>
              <a:t> que a continuación paso a describir:</a:t>
            </a:r>
            <a:endParaRPr lang="es-MX" sz="2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CO" b="1" dirty="0">
                <a:latin typeface="Arial" panose="020B0604020202020204" pitchFamily="34" charset="0"/>
                <a:ea typeface="Times New Roman" panose="02020603050405020304" pitchFamily="18" charset="0"/>
                <a:cs typeface="Arial" panose="020B0604020202020204" pitchFamily="34" charset="0"/>
              </a:rPr>
              <a:t> </a:t>
            </a:r>
            <a:endParaRPr lang="es-MX" sz="2400" dirty="0">
              <a:latin typeface="Arial" panose="020B0604020202020204" pitchFamily="34" charset="0"/>
              <a:ea typeface="Times New Roman" panose="02020603050405020304" pitchFamily="18" charset="0"/>
              <a:cs typeface="Times New Roman" panose="02020603050405020304" pitchFamily="18" charset="0"/>
            </a:endParaRPr>
          </a:p>
          <a:p>
            <a:r>
              <a:rPr lang="es-CO" b="1" dirty="0">
                <a:latin typeface="Arial" panose="020B0604020202020204" pitchFamily="34" charset="0"/>
                <a:ea typeface="Times New Roman" panose="02020603050405020304" pitchFamily="18" charset="0"/>
              </a:rPr>
              <a:t>DISTRIBUCION DE CARTERA POR EDADES</a:t>
            </a:r>
            <a:endParaRPr lang="es-MX" dirty="0"/>
          </a:p>
        </p:txBody>
      </p:sp>
    </p:spTree>
    <p:extLst>
      <p:ext uri="{BB962C8B-B14F-4D97-AF65-F5344CB8AC3E}">
        <p14:creationId xmlns:p14="http://schemas.microsoft.com/office/powerpoint/2010/main" val="3314398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185530" y="2814998"/>
            <a:ext cx="9862684" cy="1323439"/>
          </a:xfrm>
          <a:prstGeom prst="rect">
            <a:avLst/>
          </a:prstGeom>
          <a:noFill/>
        </p:spPr>
        <p:txBody>
          <a:bodyPr wrap="square" rtlCol="0">
            <a:spAutoFit/>
          </a:bodyPr>
          <a:lstStyle/>
          <a:p>
            <a:pPr marL="571500" indent="-571500">
              <a:buFont typeface="Arial" panose="020B0604020202020204" pitchFamily="34" charset="0"/>
              <a:buChar char="•"/>
            </a:pPr>
            <a:r>
              <a:rPr lang="es-CO" sz="8000" dirty="0" smtClean="0">
                <a:latin typeface="Gill Sans MT Condensed" panose="020B0506020104020203" pitchFamily="34" charset="0"/>
              </a:rPr>
              <a:t>PRODUCCIÓN</a:t>
            </a:r>
            <a:endParaRPr lang="es-CO" sz="8000" dirty="0">
              <a:latin typeface="Gill Sans MT Condensed" panose="020B0506020104020203" pitchFamily="34" charset="0"/>
            </a:endParaRPr>
          </a:p>
        </p:txBody>
      </p:sp>
    </p:spTree>
    <p:extLst>
      <p:ext uri="{BB962C8B-B14F-4D97-AF65-F5344CB8AC3E}">
        <p14:creationId xmlns:p14="http://schemas.microsoft.com/office/powerpoint/2010/main" val="212802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5016500"/>
            <a:ext cx="12192000" cy="184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MX" sz="3200" dirty="0" smtClean="0">
                <a:solidFill>
                  <a:srgbClr val="00B050"/>
                </a:solidFill>
                <a:latin typeface="Gill Sans MT Condensed" panose="020B0506020104020203" pitchFamily="34" charset="0"/>
              </a:rPr>
              <a:t>CAPACIDAD INSTALADA</a:t>
            </a:r>
            <a:endParaRPr lang="es-MX" sz="3200" dirty="0">
              <a:solidFill>
                <a:srgbClr val="00B050"/>
              </a:solidFill>
              <a:latin typeface="Gill Sans MT Condensed" panose="020B0506020104020203"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00244018"/>
              </p:ext>
            </p:extLst>
          </p:nvPr>
        </p:nvGraphicFramePr>
        <p:xfrm>
          <a:off x="234196" y="1206504"/>
          <a:ext cx="11703812" cy="5542607"/>
        </p:xfrm>
        <a:graphic>
          <a:graphicData uri="http://schemas.openxmlformats.org/drawingml/2006/table">
            <a:tbl>
              <a:tblPr firstRow="1" firstCol="1" bandRow="1">
                <a:tableStyleId>{5C22544A-7EE6-4342-B048-85BDC9FD1C3A}</a:tableStyleId>
              </a:tblPr>
              <a:tblGrid>
                <a:gridCol w="1662834">
                  <a:extLst>
                    <a:ext uri="{9D8B030D-6E8A-4147-A177-3AD203B41FA5}">
                      <a16:colId xmlns:a16="http://schemas.microsoft.com/office/drawing/2014/main" xmlns="" val="1646200967"/>
                    </a:ext>
                  </a:extLst>
                </a:gridCol>
                <a:gridCol w="322301">
                  <a:extLst>
                    <a:ext uri="{9D8B030D-6E8A-4147-A177-3AD203B41FA5}">
                      <a16:colId xmlns:a16="http://schemas.microsoft.com/office/drawing/2014/main" xmlns="" val="1574244322"/>
                    </a:ext>
                  </a:extLst>
                </a:gridCol>
                <a:gridCol w="322301">
                  <a:extLst>
                    <a:ext uri="{9D8B030D-6E8A-4147-A177-3AD203B41FA5}">
                      <a16:colId xmlns:a16="http://schemas.microsoft.com/office/drawing/2014/main" xmlns="" val="1760054501"/>
                    </a:ext>
                  </a:extLst>
                </a:gridCol>
                <a:gridCol w="322301">
                  <a:extLst>
                    <a:ext uri="{9D8B030D-6E8A-4147-A177-3AD203B41FA5}">
                      <a16:colId xmlns:a16="http://schemas.microsoft.com/office/drawing/2014/main" xmlns="" val="2478646800"/>
                    </a:ext>
                  </a:extLst>
                </a:gridCol>
                <a:gridCol w="322301">
                  <a:extLst>
                    <a:ext uri="{9D8B030D-6E8A-4147-A177-3AD203B41FA5}">
                      <a16:colId xmlns:a16="http://schemas.microsoft.com/office/drawing/2014/main" xmlns="" val="2643678399"/>
                    </a:ext>
                  </a:extLst>
                </a:gridCol>
                <a:gridCol w="322301">
                  <a:extLst>
                    <a:ext uri="{9D8B030D-6E8A-4147-A177-3AD203B41FA5}">
                      <a16:colId xmlns:a16="http://schemas.microsoft.com/office/drawing/2014/main" xmlns="" val="2692323888"/>
                    </a:ext>
                  </a:extLst>
                </a:gridCol>
                <a:gridCol w="322301">
                  <a:extLst>
                    <a:ext uri="{9D8B030D-6E8A-4147-A177-3AD203B41FA5}">
                      <a16:colId xmlns:a16="http://schemas.microsoft.com/office/drawing/2014/main" xmlns="" val="348426008"/>
                    </a:ext>
                  </a:extLst>
                </a:gridCol>
                <a:gridCol w="322301">
                  <a:extLst>
                    <a:ext uri="{9D8B030D-6E8A-4147-A177-3AD203B41FA5}">
                      <a16:colId xmlns:a16="http://schemas.microsoft.com/office/drawing/2014/main" xmlns="" val="3178403603"/>
                    </a:ext>
                  </a:extLst>
                </a:gridCol>
                <a:gridCol w="322301">
                  <a:extLst>
                    <a:ext uri="{9D8B030D-6E8A-4147-A177-3AD203B41FA5}">
                      <a16:colId xmlns:a16="http://schemas.microsoft.com/office/drawing/2014/main" xmlns="" val="210368281"/>
                    </a:ext>
                  </a:extLst>
                </a:gridCol>
                <a:gridCol w="322301">
                  <a:extLst>
                    <a:ext uri="{9D8B030D-6E8A-4147-A177-3AD203B41FA5}">
                      <a16:colId xmlns:a16="http://schemas.microsoft.com/office/drawing/2014/main" xmlns="" val="3203588670"/>
                    </a:ext>
                  </a:extLst>
                </a:gridCol>
                <a:gridCol w="322301">
                  <a:extLst>
                    <a:ext uri="{9D8B030D-6E8A-4147-A177-3AD203B41FA5}">
                      <a16:colId xmlns:a16="http://schemas.microsoft.com/office/drawing/2014/main" xmlns="" val="1522797803"/>
                    </a:ext>
                  </a:extLst>
                </a:gridCol>
                <a:gridCol w="322301">
                  <a:extLst>
                    <a:ext uri="{9D8B030D-6E8A-4147-A177-3AD203B41FA5}">
                      <a16:colId xmlns:a16="http://schemas.microsoft.com/office/drawing/2014/main" xmlns="" val="2408072904"/>
                    </a:ext>
                  </a:extLst>
                </a:gridCol>
                <a:gridCol w="322301">
                  <a:extLst>
                    <a:ext uri="{9D8B030D-6E8A-4147-A177-3AD203B41FA5}">
                      <a16:colId xmlns:a16="http://schemas.microsoft.com/office/drawing/2014/main" xmlns="" val="669214360"/>
                    </a:ext>
                  </a:extLst>
                </a:gridCol>
                <a:gridCol w="322301">
                  <a:extLst>
                    <a:ext uri="{9D8B030D-6E8A-4147-A177-3AD203B41FA5}">
                      <a16:colId xmlns:a16="http://schemas.microsoft.com/office/drawing/2014/main" xmlns="" val="2713362475"/>
                    </a:ext>
                  </a:extLst>
                </a:gridCol>
                <a:gridCol w="322301">
                  <a:extLst>
                    <a:ext uri="{9D8B030D-6E8A-4147-A177-3AD203B41FA5}">
                      <a16:colId xmlns:a16="http://schemas.microsoft.com/office/drawing/2014/main" xmlns="" val="2100835996"/>
                    </a:ext>
                  </a:extLst>
                </a:gridCol>
                <a:gridCol w="322301">
                  <a:extLst>
                    <a:ext uri="{9D8B030D-6E8A-4147-A177-3AD203B41FA5}">
                      <a16:colId xmlns:a16="http://schemas.microsoft.com/office/drawing/2014/main" xmlns="" val="3044970290"/>
                    </a:ext>
                  </a:extLst>
                </a:gridCol>
                <a:gridCol w="322301">
                  <a:extLst>
                    <a:ext uri="{9D8B030D-6E8A-4147-A177-3AD203B41FA5}">
                      <a16:colId xmlns:a16="http://schemas.microsoft.com/office/drawing/2014/main" xmlns="" val="2564329291"/>
                    </a:ext>
                  </a:extLst>
                </a:gridCol>
                <a:gridCol w="322301">
                  <a:extLst>
                    <a:ext uri="{9D8B030D-6E8A-4147-A177-3AD203B41FA5}">
                      <a16:colId xmlns:a16="http://schemas.microsoft.com/office/drawing/2014/main" xmlns="" val="3666905679"/>
                    </a:ext>
                  </a:extLst>
                </a:gridCol>
                <a:gridCol w="322301">
                  <a:extLst>
                    <a:ext uri="{9D8B030D-6E8A-4147-A177-3AD203B41FA5}">
                      <a16:colId xmlns:a16="http://schemas.microsoft.com/office/drawing/2014/main" xmlns="" val="1184443944"/>
                    </a:ext>
                  </a:extLst>
                </a:gridCol>
                <a:gridCol w="454418">
                  <a:extLst>
                    <a:ext uri="{9D8B030D-6E8A-4147-A177-3AD203B41FA5}">
                      <a16:colId xmlns:a16="http://schemas.microsoft.com/office/drawing/2014/main" xmlns="" val="3757255975"/>
                    </a:ext>
                  </a:extLst>
                </a:gridCol>
                <a:gridCol w="392988">
                  <a:extLst>
                    <a:ext uri="{9D8B030D-6E8A-4147-A177-3AD203B41FA5}">
                      <a16:colId xmlns:a16="http://schemas.microsoft.com/office/drawing/2014/main" xmlns="" val="4190257383"/>
                    </a:ext>
                  </a:extLst>
                </a:gridCol>
                <a:gridCol w="322301">
                  <a:extLst>
                    <a:ext uri="{9D8B030D-6E8A-4147-A177-3AD203B41FA5}">
                      <a16:colId xmlns:a16="http://schemas.microsoft.com/office/drawing/2014/main" xmlns="" val="356448345"/>
                    </a:ext>
                  </a:extLst>
                </a:gridCol>
                <a:gridCol w="322301">
                  <a:extLst>
                    <a:ext uri="{9D8B030D-6E8A-4147-A177-3AD203B41FA5}">
                      <a16:colId xmlns:a16="http://schemas.microsoft.com/office/drawing/2014/main" xmlns="" val="3143313453"/>
                    </a:ext>
                  </a:extLst>
                </a:gridCol>
                <a:gridCol w="322301">
                  <a:extLst>
                    <a:ext uri="{9D8B030D-6E8A-4147-A177-3AD203B41FA5}">
                      <a16:colId xmlns:a16="http://schemas.microsoft.com/office/drawing/2014/main" xmlns="" val="214770409"/>
                    </a:ext>
                  </a:extLst>
                </a:gridCol>
                <a:gridCol w="334082">
                  <a:extLst>
                    <a:ext uri="{9D8B030D-6E8A-4147-A177-3AD203B41FA5}">
                      <a16:colId xmlns:a16="http://schemas.microsoft.com/office/drawing/2014/main" xmlns="" val="951749262"/>
                    </a:ext>
                  </a:extLst>
                </a:gridCol>
                <a:gridCol w="479664">
                  <a:extLst>
                    <a:ext uri="{9D8B030D-6E8A-4147-A177-3AD203B41FA5}">
                      <a16:colId xmlns:a16="http://schemas.microsoft.com/office/drawing/2014/main" xmlns="" val="847815180"/>
                    </a:ext>
                  </a:extLst>
                </a:gridCol>
                <a:gridCol w="322301">
                  <a:extLst>
                    <a:ext uri="{9D8B030D-6E8A-4147-A177-3AD203B41FA5}">
                      <a16:colId xmlns:a16="http://schemas.microsoft.com/office/drawing/2014/main" xmlns="" val="1514320423"/>
                    </a:ext>
                  </a:extLst>
                </a:gridCol>
                <a:gridCol w="322301">
                  <a:extLst>
                    <a:ext uri="{9D8B030D-6E8A-4147-A177-3AD203B41FA5}">
                      <a16:colId xmlns:a16="http://schemas.microsoft.com/office/drawing/2014/main" xmlns="" val="753273976"/>
                    </a:ext>
                  </a:extLst>
                </a:gridCol>
                <a:gridCol w="322301">
                  <a:extLst>
                    <a:ext uri="{9D8B030D-6E8A-4147-A177-3AD203B41FA5}">
                      <a16:colId xmlns:a16="http://schemas.microsoft.com/office/drawing/2014/main" xmlns="" val="3325665160"/>
                    </a:ext>
                  </a:extLst>
                </a:gridCol>
                <a:gridCol w="322301">
                  <a:extLst>
                    <a:ext uri="{9D8B030D-6E8A-4147-A177-3AD203B41FA5}">
                      <a16:colId xmlns:a16="http://schemas.microsoft.com/office/drawing/2014/main" xmlns="" val="2776671600"/>
                    </a:ext>
                  </a:extLst>
                </a:gridCol>
                <a:gridCol w="322301">
                  <a:extLst>
                    <a:ext uri="{9D8B030D-6E8A-4147-A177-3AD203B41FA5}">
                      <a16:colId xmlns:a16="http://schemas.microsoft.com/office/drawing/2014/main" xmlns="" val="236772925"/>
                    </a:ext>
                  </a:extLst>
                </a:gridCol>
              </a:tblGrid>
              <a:tr h="1319557">
                <a:tc>
                  <a:txBody>
                    <a:bodyPr/>
                    <a:lstStyle/>
                    <a:p>
                      <a:pPr algn="ctr"/>
                      <a:r>
                        <a:rPr lang="es-CO" sz="1050" dirty="0">
                          <a:solidFill>
                            <a:schemeClr val="tx1"/>
                          </a:solidFill>
                          <a:effectLst/>
                        </a:rPr>
                        <a:t>UNIDAD OPERATIVA</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Medicina General</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Prioritaria</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Especialistas</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Enfermería</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Odontología</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U Odontológicas</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Rx Odontología</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Psicología</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Fisioterapia</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T Ocupacional</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Fonoaudiología</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Vacunación</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Citologías </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Procedimientos</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Sala ERA</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M Laboratorio.</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err="1">
                          <a:solidFill>
                            <a:schemeClr val="tx1"/>
                          </a:solidFill>
                          <a:effectLst/>
                        </a:rPr>
                        <a:t>Rx</a:t>
                      </a:r>
                      <a:r>
                        <a:rPr lang="es-CO" sz="1050" dirty="0">
                          <a:solidFill>
                            <a:schemeClr val="tx1"/>
                          </a:solidFill>
                          <a:effectLst/>
                        </a:rPr>
                        <a:t> fijo</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err="1">
                          <a:solidFill>
                            <a:schemeClr val="tx1"/>
                          </a:solidFill>
                          <a:effectLst/>
                        </a:rPr>
                        <a:t>Rx</a:t>
                      </a:r>
                      <a:r>
                        <a:rPr lang="es-CO" sz="1050" dirty="0">
                          <a:solidFill>
                            <a:schemeClr val="tx1"/>
                          </a:solidFill>
                          <a:effectLst/>
                        </a:rPr>
                        <a:t> portátil</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Consultorio de Urgencias</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Camillas de Observación</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Sala de Partos</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Camillas Preparto</a:t>
                      </a:r>
                      <a:endParaRPr lang="es-MX" sz="1200">
                        <a:solidFill>
                          <a:schemeClr val="tx1"/>
                        </a:solidFill>
                        <a:effectLst/>
                        <a:latin typeface="Times New Roman" panose="02020603050405020304" pitchFamily="18" charset="0"/>
                      </a:endParaRPr>
                    </a:p>
                  </a:txBody>
                  <a:tcPr marL="41245" marR="4124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Camillas Posparto</a:t>
                      </a:r>
                      <a:endParaRPr lang="es-MX" sz="1200">
                        <a:solidFill>
                          <a:schemeClr val="tx1"/>
                        </a:solidFill>
                        <a:effectLst/>
                        <a:latin typeface="Times New Roman" panose="02020603050405020304" pitchFamily="18" charset="0"/>
                      </a:endParaRPr>
                    </a:p>
                  </a:txBody>
                  <a:tcPr marL="41245" marR="4124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a:solidFill>
                            <a:schemeClr val="tx1"/>
                          </a:solidFill>
                          <a:effectLst/>
                        </a:rPr>
                        <a:t>Quirófanos</a:t>
                      </a:r>
                      <a:endParaRPr lang="es-MX" sz="120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Camillas Recuperación</a:t>
                      </a:r>
                      <a:endParaRPr lang="es-MX" sz="1200" dirty="0">
                        <a:solidFill>
                          <a:schemeClr val="tx1"/>
                        </a:solidFill>
                        <a:effectLst/>
                        <a:latin typeface="Times New Roman" panose="02020603050405020304" pitchFamily="18" charset="0"/>
                      </a:endParaRPr>
                    </a:p>
                  </a:txBody>
                  <a:tcPr marL="41245" marR="4124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Camas</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Esterilización</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Farmacia</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Trasporte AB</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s-CO" sz="1050" dirty="0">
                          <a:solidFill>
                            <a:schemeClr val="tx1"/>
                          </a:solidFill>
                          <a:effectLst/>
                        </a:rPr>
                        <a:t>Trasporte AM</a:t>
                      </a:r>
                      <a:endParaRPr lang="es-MX" sz="1200" dirty="0">
                        <a:solidFill>
                          <a:schemeClr val="tx1"/>
                        </a:solidFill>
                        <a:effectLst/>
                        <a:latin typeface="Times New Roman" panose="02020603050405020304" pitchFamily="18" charset="0"/>
                      </a:endParaRPr>
                    </a:p>
                  </a:txBody>
                  <a:tcPr marL="41245" marR="4124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647901911"/>
                  </a:ext>
                </a:extLst>
              </a:tr>
              <a:tr h="168922">
                <a:tc>
                  <a:txBody>
                    <a:bodyPr/>
                    <a:lstStyle/>
                    <a:p>
                      <a:pPr algn="just"/>
                      <a:r>
                        <a:rPr lang="es-CO" sz="1050" dirty="0">
                          <a:solidFill>
                            <a:schemeClr val="tx1"/>
                          </a:solidFill>
                          <a:effectLst/>
                        </a:rPr>
                        <a:t>BUCARAMANGA</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9936925"/>
                  </a:ext>
                </a:extLst>
              </a:tr>
              <a:tr h="168922">
                <a:tc>
                  <a:txBody>
                    <a:bodyPr/>
                    <a:lstStyle/>
                    <a:p>
                      <a:pPr algn="just"/>
                      <a:r>
                        <a:rPr lang="es-CO" sz="1050">
                          <a:solidFill>
                            <a:schemeClr val="tx1"/>
                          </a:solidFill>
                          <a:effectLst/>
                        </a:rPr>
                        <a:t>CAFÉ MADRID</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6</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92997888"/>
                  </a:ext>
                </a:extLst>
              </a:tr>
              <a:tr h="168922">
                <a:tc>
                  <a:txBody>
                    <a:bodyPr/>
                    <a:lstStyle/>
                    <a:p>
                      <a:pPr algn="just"/>
                      <a:r>
                        <a:rPr lang="es-CO" sz="1050" dirty="0">
                          <a:solidFill>
                            <a:schemeClr val="tx1"/>
                          </a:solidFill>
                          <a:effectLst/>
                        </a:rPr>
                        <a:t>CAMPO HERMOSO</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dirty="0">
                          <a:solidFill>
                            <a:schemeClr val="tx1"/>
                          </a:solidFill>
                          <a:effectLst/>
                        </a:rPr>
                        <a:t>1</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22089710"/>
                  </a:ext>
                </a:extLst>
              </a:tr>
              <a:tr h="168922">
                <a:tc>
                  <a:txBody>
                    <a:bodyPr/>
                    <a:lstStyle/>
                    <a:p>
                      <a:pPr algn="just"/>
                      <a:r>
                        <a:rPr lang="es-CO" sz="1050" dirty="0">
                          <a:solidFill>
                            <a:schemeClr val="tx1"/>
                          </a:solidFill>
                          <a:effectLst/>
                        </a:rPr>
                        <a:t>COLORADOS</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0634681"/>
                  </a:ext>
                </a:extLst>
              </a:tr>
              <a:tr h="168922">
                <a:tc>
                  <a:txBody>
                    <a:bodyPr/>
                    <a:lstStyle/>
                    <a:p>
                      <a:pPr algn="just"/>
                      <a:r>
                        <a:rPr lang="es-CO" sz="1050">
                          <a:solidFill>
                            <a:schemeClr val="tx1"/>
                          </a:solidFill>
                          <a:effectLst/>
                        </a:rPr>
                        <a:t>COMUNEROS</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11718722"/>
                  </a:ext>
                </a:extLst>
              </a:tr>
              <a:tr h="168922">
                <a:tc>
                  <a:txBody>
                    <a:bodyPr/>
                    <a:lstStyle/>
                    <a:p>
                      <a:pPr algn="just"/>
                      <a:r>
                        <a:rPr lang="es-CO" sz="1050">
                          <a:solidFill>
                            <a:schemeClr val="tx1"/>
                          </a:solidFill>
                          <a:effectLst/>
                        </a:rPr>
                        <a:t>CONCORDIA</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1715060"/>
                  </a:ext>
                </a:extLst>
              </a:tr>
              <a:tr h="168922">
                <a:tc>
                  <a:txBody>
                    <a:bodyPr/>
                    <a:lstStyle/>
                    <a:p>
                      <a:pPr algn="just"/>
                      <a:r>
                        <a:rPr lang="es-CO" sz="1050">
                          <a:solidFill>
                            <a:schemeClr val="tx1"/>
                          </a:solidFill>
                          <a:effectLst/>
                        </a:rPr>
                        <a:t>CRISTAL ALTO</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1432953"/>
                  </a:ext>
                </a:extLst>
              </a:tr>
              <a:tr h="168922">
                <a:tc>
                  <a:txBody>
                    <a:bodyPr/>
                    <a:lstStyle/>
                    <a:p>
                      <a:pPr algn="just"/>
                      <a:r>
                        <a:rPr lang="es-CO" sz="1050">
                          <a:solidFill>
                            <a:schemeClr val="tx1"/>
                          </a:solidFill>
                          <a:effectLst/>
                        </a:rPr>
                        <a:t>GAITAN</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6360626"/>
                  </a:ext>
                </a:extLst>
              </a:tr>
              <a:tr h="168922">
                <a:tc>
                  <a:txBody>
                    <a:bodyPr/>
                    <a:lstStyle/>
                    <a:p>
                      <a:pPr algn="just"/>
                      <a:r>
                        <a:rPr lang="es-CO" sz="1050">
                          <a:solidFill>
                            <a:schemeClr val="tx1"/>
                          </a:solidFill>
                          <a:effectLst/>
                        </a:rPr>
                        <a:t>GIRARDOT</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6417845"/>
                  </a:ext>
                </a:extLst>
              </a:tr>
              <a:tr h="168922">
                <a:tc>
                  <a:txBody>
                    <a:bodyPr/>
                    <a:lstStyle/>
                    <a:p>
                      <a:pPr algn="just"/>
                      <a:r>
                        <a:rPr lang="es-CO" sz="1050">
                          <a:solidFill>
                            <a:schemeClr val="tx1"/>
                          </a:solidFill>
                          <a:effectLst/>
                        </a:rPr>
                        <a:t>IPC</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5</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069071"/>
                  </a:ext>
                </a:extLst>
              </a:tr>
              <a:tr h="168922">
                <a:tc>
                  <a:txBody>
                    <a:bodyPr/>
                    <a:lstStyle/>
                    <a:p>
                      <a:pPr algn="just"/>
                      <a:r>
                        <a:rPr lang="es-CO" sz="1050">
                          <a:solidFill>
                            <a:schemeClr val="tx1"/>
                          </a:solidFill>
                          <a:effectLst/>
                        </a:rPr>
                        <a:t>KENNEDY</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8111492"/>
                  </a:ext>
                </a:extLst>
              </a:tr>
              <a:tr h="168922">
                <a:tc>
                  <a:txBody>
                    <a:bodyPr/>
                    <a:lstStyle/>
                    <a:p>
                      <a:pPr algn="just"/>
                      <a:r>
                        <a:rPr lang="es-CO" sz="1050" dirty="0">
                          <a:solidFill>
                            <a:schemeClr val="tx1"/>
                          </a:solidFill>
                          <a:effectLst/>
                        </a:rPr>
                        <a:t>LA JOYA</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7350259"/>
                  </a:ext>
                </a:extLst>
              </a:tr>
              <a:tr h="168922">
                <a:tc>
                  <a:txBody>
                    <a:bodyPr/>
                    <a:lstStyle/>
                    <a:p>
                      <a:pPr algn="just"/>
                      <a:r>
                        <a:rPr lang="es-CO" sz="1050" dirty="0">
                          <a:solidFill>
                            <a:schemeClr val="tx1"/>
                          </a:solidFill>
                          <a:effectLst/>
                        </a:rPr>
                        <a:t>LIBERTAD</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040251"/>
                  </a:ext>
                </a:extLst>
              </a:tr>
              <a:tr h="168922">
                <a:tc>
                  <a:txBody>
                    <a:bodyPr/>
                    <a:lstStyle/>
                    <a:p>
                      <a:pPr algn="just"/>
                      <a:r>
                        <a:rPr lang="es-CO" sz="1050">
                          <a:solidFill>
                            <a:schemeClr val="tx1"/>
                          </a:solidFill>
                          <a:effectLst/>
                        </a:rPr>
                        <a:t>MORRORICO</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29040747"/>
                  </a:ext>
                </a:extLst>
              </a:tr>
              <a:tr h="168922">
                <a:tc>
                  <a:txBody>
                    <a:bodyPr/>
                    <a:lstStyle/>
                    <a:p>
                      <a:pPr algn="just"/>
                      <a:r>
                        <a:rPr lang="es-CO" sz="1050">
                          <a:solidFill>
                            <a:schemeClr val="tx1"/>
                          </a:solidFill>
                          <a:effectLst/>
                        </a:rPr>
                        <a:t>MUTIS</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12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7490595"/>
                  </a:ext>
                </a:extLst>
              </a:tr>
              <a:tr h="168922">
                <a:tc>
                  <a:txBody>
                    <a:bodyPr/>
                    <a:lstStyle/>
                    <a:p>
                      <a:pPr algn="just"/>
                      <a:r>
                        <a:rPr lang="es-CO" sz="1050">
                          <a:solidFill>
                            <a:schemeClr val="tx1"/>
                          </a:solidFill>
                          <a:effectLst/>
                        </a:rPr>
                        <a:t>PABLO VI</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26248393"/>
                  </a:ext>
                </a:extLst>
              </a:tr>
              <a:tr h="168922">
                <a:tc>
                  <a:txBody>
                    <a:bodyPr/>
                    <a:lstStyle/>
                    <a:p>
                      <a:pPr algn="just"/>
                      <a:r>
                        <a:rPr lang="es-CO" sz="1050">
                          <a:solidFill>
                            <a:schemeClr val="tx1"/>
                          </a:solidFill>
                          <a:effectLst/>
                        </a:rPr>
                        <a:t>REGADEROS</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92250358"/>
                  </a:ext>
                </a:extLst>
              </a:tr>
              <a:tr h="168922">
                <a:tc>
                  <a:txBody>
                    <a:bodyPr/>
                    <a:lstStyle/>
                    <a:p>
                      <a:pPr algn="just"/>
                      <a:r>
                        <a:rPr lang="es-CO" sz="1050" dirty="0">
                          <a:solidFill>
                            <a:schemeClr val="tx1"/>
                          </a:solidFill>
                          <a:effectLst/>
                        </a:rPr>
                        <a:t>ROSARIO</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8</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94064148"/>
                  </a:ext>
                </a:extLst>
              </a:tr>
              <a:tr h="168922">
                <a:tc>
                  <a:txBody>
                    <a:bodyPr/>
                    <a:lstStyle/>
                    <a:p>
                      <a:pPr algn="just"/>
                      <a:r>
                        <a:rPr lang="es-CO" sz="1050" dirty="0">
                          <a:solidFill>
                            <a:schemeClr val="tx1"/>
                          </a:solidFill>
                          <a:effectLst/>
                        </a:rPr>
                        <a:t>SAN RAFAEL</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7310811"/>
                  </a:ext>
                </a:extLst>
              </a:tr>
              <a:tr h="168922">
                <a:tc>
                  <a:txBody>
                    <a:bodyPr/>
                    <a:lstStyle/>
                    <a:p>
                      <a:pPr algn="just"/>
                      <a:r>
                        <a:rPr lang="es-CO" sz="1050">
                          <a:solidFill>
                            <a:schemeClr val="tx1"/>
                          </a:solidFill>
                          <a:effectLst/>
                        </a:rPr>
                        <a:t>SANTANDER</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18677779"/>
                  </a:ext>
                </a:extLst>
              </a:tr>
              <a:tr h="168922">
                <a:tc>
                  <a:txBody>
                    <a:bodyPr/>
                    <a:lstStyle/>
                    <a:p>
                      <a:pPr algn="just"/>
                      <a:r>
                        <a:rPr lang="es-CO" sz="1050">
                          <a:solidFill>
                            <a:schemeClr val="tx1"/>
                          </a:solidFill>
                          <a:effectLst/>
                        </a:rPr>
                        <a:t>TOLEDO PLATA</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5</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774585"/>
                  </a:ext>
                </a:extLst>
              </a:tr>
              <a:tr h="168922">
                <a:tc>
                  <a:txBody>
                    <a:bodyPr/>
                    <a:lstStyle/>
                    <a:p>
                      <a:pPr algn="just"/>
                      <a:r>
                        <a:rPr lang="es-CO" sz="1050" dirty="0">
                          <a:solidFill>
                            <a:schemeClr val="tx1"/>
                          </a:solidFill>
                          <a:effectLst/>
                        </a:rPr>
                        <a:t>VILLA ROSA</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5</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470768"/>
                  </a:ext>
                </a:extLst>
              </a:tr>
              <a:tr h="168922">
                <a:tc>
                  <a:txBody>
                    <a:bodyPr/>
                    <a:lstStyle/>
                    <a:p>
                      <a:pPr algn="just"/>
                      <a:r>
                        <a:rPr lang="es-CO" sz="1050">
                          <a:solidFill>
                            <a:schemeClr val="tx1"/>
                          </a:solidFill>
                          <a:effectLst/>
                        </a:rPr>
                        <a:t>UH UIMIST</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26</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7475757"/>
                  </a:ext>
                </a:extLst>
              </a:tr>
              <a:tr h="168922">
                <a:tc>
                  <a:txBody>
                    <a:bodyPr/>
                    <a:lstStyle/>
                    <a:p>
                      <a:pPr algn="just"/>
                      <a:r>
                        <a:rPr lang="es-CO" sz="1050" dirty="0">
                          <a:solidFill>
                            <a:schemeClr val="tx1"/>
                          </a:solidFill>
                          <a:effectLst/>
                        </a:rPr>
                        <a:t>UH HLN</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7</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7</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28</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6</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5</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63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2578506"/>
                  </a:ext>
                </a:extLst>
              </a:tr>
              <a:tr h="168922">
                <a:tc>
                  <a:txBody>
                    <a:bodyPr/>
                    <a:lstStyle/>
                    <a:p>
                      <a:pPr algn="just"/>
                      <a:r>
                        <a:rPr lang="es-CO" sz="1050" dirty="0">
                          <a:solidFill>
                            <a:schemeClr val="tx1"/>
                          </a:solidFill>
                          <a:effectLst/>
                        </a:rPr>
                        <a:t>TOTAL</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s-CO" sz="1050">
                          <a:solidFill>
                            <a:schemeClr val="tx1"/>
                          </a:solidFill>
                          <a:effectLst/>
                        </a:rPr>
                        <a:t>90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6</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26</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25</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17</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6</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28</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10</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9</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3</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4</a:t>
                      </a:r>
                      <a:endParaRPr lang="es-MX" sz="1200">
                        <a:solidFill>
                          <a:schemeClr val="tx1"/>
                        </a:solidFill>
                        <a:effectLst/>
                        <a:latin typeface="Times New Roman" panose="02020603050405020304" pitchFamily="18" charset="0"/>
                      </a:endParaRPr>
                    </a:p>
                  </a:txBody>
                  <a:tcPr marL="41245" marR="41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89</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20</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6</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a:solidFill>
                            <a:schemeClr val="tx1"/>
                          </a:solidFill>
                          <a:effectLst/>
                        </a:rPr>
                        <a:t>1</a:t>
                      </a:r>
                      <a:endParaRPr lang="es-MX" sz="120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050" dirty="0">
                          <a:solidFill>
                            <a:schemeClr val="tx1"/>
                          </a:solidFill>
                          <a:effectLst/>
                        </a:rPr>
                        <a:t>2</a:t>
                      </a:r>
                      <a:endParaRPr lang="es-MX" sz="1200" dirty="0">
                        <a:solidFill>
                          <a:schemeClr val="tx1"/>
                        </a:solidFill>
                        <a:effectLst/>
                        <a:latin typeface="Times New Roman" panose="02020603050405020304" pitchFamily="18" charset="0"/>
                      </a:endParaRPr>
                    </a:p>
                  </a:txBody>
                  <a:tcPr marL="41245" marR="41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5251577"/>
                  </a:ext>
                </a:extLst>
              </a:tr>
            </a:tbl>
          </a:graphicData>
        </a:graphic>
      </p:graphicFrame>
    </p:spTree>
    <p:extLst>
      <p:ext uri="{BB962C8B-B14F-4D97-AF65-F5344CB8AC3E}">
        <p14:creationId xmlns:p14="http://schemas.microsoft.com/office/powerpoint/2010/main" val="83198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367855"/>
            <a:ext cx="10779619" cy="1077218"/>
          </a:xfrm>
          <a:prstGeom prst="rect">
            <a:avLst/>
          </a:prstGeom>
          <a:noFill/>
        </p:spPr>
        <p:txBody>
          <a:bodyPr wrap="square" rtlCol="0">
            <a:spAutoFit/>
          </a:bodyPr>
          <a:lstStyle/>
          <a:p>
            <a:pPr>
              <a:spcBef>
                <a:spcPts val="1000"/>
              </a:spcBef>
              <a:spcAft>
                <a:spcPts val="0"/>
              </a:spcAft>
            </a:pPr>
            <a:r>
              <a:rPr lang="es-CO" sz="3200" dirty="0" smtClean="0">
                <a:solidFill>
                  <a:srgbClr val="00B050"/>
                </a:solidFill>
                <a:latin typeface="Gill Sans MT Condensed" panose="020B0506020104020203" pitchFamily="34" charset="0"/>
              </a:rPr>
              <a:t>PRODUCCIÓN PROMOCIÓN Y PREVENCIÓN ENFERMERÍA VIGENCIAS 2.018 VS 2.019.</a:t>
            </a:r>
            <a:endParaRPr lang="es-MX" sz="4000" dirty="0" smtClean="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3042720798"/>
              </p:ext>
            </p:extLst>
          </p:nvPr>
        </p:nvGraphicFramePr>
        <p:xfrm>
          <a:off x="1028696" y="1155700"/>
          <a:ext cx="10779619" cy="398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6994525" y="1445073"/>
            <a:ext cx="171767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a:solidFill>
                  <a:srgbClr val="00B050"/>
                </a:solidFill>
              </a:rPr>
              <a:t> </a:t>
            </a:r>
            <a:r>
              <a:rPr lang="es-MX" b="1" dirty="0">
                <a:solidFill>
                  <a:srgbClr val="00B050"/>
                </a:solidFill>
                <a:latin typeface="Arial" panose="020B0604020202020204" pitchFamily="34" charset="0"/>
              </a:rPr>
              <a:t>-25%</a:t>
            </a:r>
            <a:r>
              <a:rPr lang="es-MX" b="1" dirty="0">
                <a:solidFill>
                  <a:srgbClr val="00B050"/>
                </a:solidFill>
              </a:rPr>
              <a:t> </a:t>
            </a:r>
          </a:p>
        </p:txBody>
      </p:sp>
    </p:spTree>
    <p:extLst>
      <p:ext uri="{BB962C8B-B14F-4D97-AF65-F5344CB8AC3E}">
        <p14:creationId xmlns:p14="http://schemas.microsoft.com/office/powerpoint/2010/main" val="199341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159026" y="2816582"/>
            <a:ext cx="10713492" cy="1200329"/>
          </a:xfrm>
          <a:prstGeom prst="rect">
            <a:avLst/>
          </a:prstGeom>
          <a:noFill/>
        </p:spPr>
        <p:txBody>
          <a:bodyPr wrap="square" rtlCol="0">
            <a:spAutoFit/>
          </a:bodyPr>
          <a:lstStyle/>
          <a:p>
            <a:pPr marL="571500" indent="-571500">
              <a:buFont typeface="Arial" panose="020B0604020202020204" pitchFamily="34" charset="0"/>
              <a:buChar char="•"/>
            </a:pPr>
            <a:r>
              <a:rPr lang="es-CO" sz="7200" dirty="0" smtClean="0">
                <a:latin typeface="Gill Sans MT Condensed" panose="020B0506020104020203" pitchFamily="34" charset="0"/>
              </a:rPr>
              <a:t>DIRECCIONAMIENTO ESTRATEGICO</a:t>
            </a:r>
            <a:endParaRPr lang="es-CO" sz="7200" dirty="0">
              <a:latin typeface="Gill Sans MT Condensed" panose="020B0506020104020203" pitchFamily="34" charset="0"/>
            </a:endParaRPr>
          </a:p>
        </p:txBody>
      </p:sp>
    </p:spTree>
    <p:extLst>
      <p:ext uri="{BB962C8B-B14F-4D97-AF65-F5344CB8AC3E}">
        <p14:creationId xmlns:p14="http://schemas.microsoft.com/office/powerpoint/2010/main" val="101420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ea typeface="Times New Roman" panose="02020603050405020304" pitchFamily="18" charset="0"/>
              </a:rPr>
              <a:t>PRODUCCIÓN CONSULTA MEDICINA GENERAL VIGENCIAS 2.018 VS 2.019.</a:t>
            </a:r>
            <a:r>
              <a:rPr lang="es-MX" sz="3200" dirty="0" smtClean="0">
                <a:solidFill>
                  <a:srgbClr val="00B050"/>
                </a:solidFill>
                <a:latin typeface="Gill Sans MT Condensed" panose="020B0506020104020203" pitchFamily="34" charset="0"/>
              </a:rPr>
              <a:t> </a:t>
            </a:r>
          </a:p>
        </p:txBody>
      </p:sp>
      <p:graphicFrame>
        <p:nvGraphicFramePr>
          <p:cNvPr id="5" name="Gráfico 4"/>
          <p:cNvGraphicFramePr>
            <a:graphicFrameLocks/>
          </p:cNvGraphicFramePr>
          <p:nvPr>
            <p:extLst>
              <p:ext uri="{D42A27DB-BD31-4B8C-83A1-F6EECF244321}">
                <p14:modId xmlns:p14="http://schemas.microsoft.com/office/powerpoint/2010/main" val="219090915"/>
              </p:ext>
            </p:extLst>
          </p:nvPr>
        </p:nvGraphicFramePr>
        <p:xfrm>
          <a:off x="1041400" y="1130300"/>
          <a:ext cx="10769599" cy="372268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9976340" y="1432373"/>
            <a:ext cx="171767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a:solidFill>
                  <a:srgbClr val="00B050"/>
                </a:solidFill>
              </a:rPr>
              <a:t> </a:t>
            </a:r>
            <a:r>
              <a:rPr lang="es-MX" b="1" dirty="0" smtClean="0">
                <a:solidFill>
                  <a:srgbClr val="00B050"/>
                </a:solidFill>
                <a:latin typeface="Arial" panose="020B0604020202020204" pitchFamily="34" charset="0"/>
              </a:rPr>
              <a:t>5</a:t>
            </a:r>
            <a:r>
              <a:rPr lang="es-MX" b="1" dirty="0">
                <a:solidFill>
                  <a:srgbClr val="00B050"/>
                </a:solidFill>
                <a:latin typeface="Arial" panose="020B0604020202020204" pitchFamily="34" charset="0"/>
              </a:rPr>
              <a:t>%</a:t>
            </a:r>
            <a:r>
              <a:rPr lang="es-MX" b="1" dirty="0">
                <a:solidFill>
                  <a:srgbClr val="00B050"/>
                </a:solidFill>
              </a:rPr>
              <a:t> </a:t>
            </a:r>
          </a:p>
        </p:txBody>
      </p:sp>
    </p:spTree>
    <p:extLst>
      <p:ext uri="{BB962C8B-B14F-4D97-AF65-F5344CB8AC3E}">
        <p14:creationId xmlns:p14="http://schemas.microsoft.com/office/powerpoint/2010/main" val="4180419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ea typeface="Times New Roman" panose="02020603050405020304" pitchFamily="18" charset="0"/>
              </a:rPr>
              <a:t>PRODUCCIÓN CONSULTA DE URGENCIAS MEDICINA GENERAL VIGENCIAS 2018 VS 2019</a:t>
            </a:r>
            <a:endParaRPr lang="es-MX" sz="3200" dirty="0" smtClean="0">
              <a:solidFill>
                <a:srgbClr val="00B050"/>
              </a:solidFill>
              <a:latin typeface="Gill Sans MT Condensed" panose="020B0506020104020203"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450215884"/>
              </p:ext>
            </p:extLst>
          </p:nvPr>
        </p:nvGraphicFramePr>
        <p:xfrm>
          <a:off x="1092200" y="1333501"/>
          <a:ext cx="10601815" cy="345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9976340" y="1457773"/>
            <a:ext cx="171767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a:solidFill>
                  <a:srgbClr val="00B050"/>
                </a:solidFill>
              </a:rPr>
              <a:t> </a:t>
            </a:r>
            <a:r>
              <a:rPr lang="es-MX" b="1" dirty="0" smtClean="0">
                <a:solidFill>
                  <a:srgbClr val="00B050"/>
                </a:solidFill>
                <a:latin typeface="Arial" panose="020B0604020202020204" pitchFamily="34" charset="0"/>
              </a:rPr>
              <a:t>30%</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2282651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ea typeface="Times New Roman" panose="02020603050405020304" pitchFamily="18" charset="0"/>
              </a:rPr>
              <a:t>PRODUCCIÓN MEDICINA ESPECIALIZADA VIGENCIAS 2.018 VS 2.019.</a:t>
            </a:r>
            <a:r>
              <a:rPr lang="es-MX" sz="3200" dirty="0" smtClean="0">
                <a:solidFill>
                  <a:srgbClr val="00B050"/>
                </a:solidFill>
                <a:latin typeface="Gill Sans MT Condensed" panose="020B0506020104020203" pitchFamily="34" charset="0"/>
              </a:rPr>
              <a:t> </a:t>
            </a:r>
          </a:p>
        </p:txBody>
      </p:sp>
      <p:graphicFrame>
        <p:nvGraphicFramePr>
          <p:cNvPr id="5" name="Gráfico 4"/>
          <p:cNvGraphicFramePr>
            <a:graphicFrameLocks/>
          </p:cNvGraphicFramePr>
          <p:nvPr>
            <p:extLst>
              <p:ext uri="{D42A27DB-BD31-4B8C-83A1-F6EECF244321}">
                <p14:modId xmlns:p14="http://schemas.microsoft.com/office/powerpoint/2010/main" val="4257896407"/>
              </p:ext>
            </p:extLst>
          </p:nvPr>
        </p:nvGraphicFramePr>
        <p:xfrm>
          <a:off x="1066800" y="1181100"/>
          <a:ext cx="10627215" cy="38227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7027254" y="2003873"/>
            <a:ext cx="165954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a:solidFill>
                  <a:srgbClr val="00B050"/>
                </a:solidFill>
              </a:rPr>
              <a:t> </a:t>
            </a:r>
            <a:r>
              <a:rPr lang="es-MX" b="1" dirty="0">
                <a:solidFill>
                  <a:srgbClr val="00B050"/>
                </a:solidFill>
                <a:latin typeface="Arial" panose="020B0604020202020204" pitchFamily="34" charset="0"/>
              </a:rPr>
              <a:t>9</a:t>
            </a:r>
            <a:r>
              <a:rPr lang="es-MX" b="1" dirty="0" smtClean="0">
                <a:solidFill>
                  <a:srgbClr val="00B050"/>
                </a:solidFill>
                <a:latin typeface="Arial" panose="020B0604020202020204" pitchFamily="34" charset="0"/>
              </a:rPr>
              <a:t>%</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265847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65196" y="297745"/>
            <a:ext cx="10779619" cy="584775"/>
          </a:xfrm>
          <a:prstGeom prst="rect">
            <a:avLst/>
          </a:prstGeom>
          <a:noFill/>
        </p:spPr>
        <p:txBody>
          <a:bodyPr wrap="square" rtlCol="0">
            <a:spAutoFit/>
          </a:bodyPr>
          <a:lstStyle/>
          <a:p>
            <a:pPr>
              <a:spcBef>
                <a:spcPts val="1000"/>
              </a:spcBef>
              <a:spcAft>
                <a:spcPts val="0"/>
              </a:spcAft>
            </a:pPr>
            <a:r>
              <a:rPr lang="es-CO" sz="3200" dirty="0" smtClean="0">
                <a:solidFill>
                  <a:srgbClr val="00B050"/>
                </a:solidFill>
                <a:latin typeface="Gill Sans MT Condensed" panose="020B0506020104020203" pitchFamily="34" charset="0"/>
              </a:rPr>
              <a:t>PRODUCCIÓN OTRAS CONSULTAS ELECTIVAS VIGENCIAS 2.018 VS 2.019.</a:t>
            </a:r>
            <a:endParaRPr lang="es-MX" sz="3600" dirty="0">
              <a:solidFill>
                <a:srgbClr val="00B050"/>
              </a:solidFill>
              <a:effectLst/>
              <a:latin typeface="Gill Sans MT Condensed" panose="020B0506020104020203"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641541776"/>
              </p:ext>
            </p:extLst>
          </p:nvPr>
        </p:nvGraphicFramePr>
        <p:xfrm>
          <a:off x="1054097" y="1079500"/>
          <a:ext cx="10601815" cy="383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0033000" y="1597473"/>
            <a:ext cx="148321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smtClean="0">
                <a:solidFill>
                  <a:srgbClr val="00B050"/>
                </a:solidFill>
                <a:latin typeface="Arial" panose="020B0604020202020204" pitchFamily="34" charset="0"/>
              </a:rPr>
              <a:t>25%</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3886316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65196" y="297745"/>
            <a:ext cx="10779619" cy="584775"/>
          </a:xfrm>
          <a:prstGeom prst="rect">
            <a:avLst/>
          </a:prstGeom>
          <a:noFill/>
        </p:spPr>
        <p:txBody>
          <a:bodyPr wrap="square" rtlCol="0">
            <a:spAutoFit/>
          </a:bodyPr>
          <a:lstStyle/>
          <a:p>
            <a:pPr>
              <a:spcBef>
                <a:spcPts val="1000"/>
              </a:spcBef>
              <a:spcAft>
                <a:spcPts val="0"/>
              </a:spcAft>
            </a:pPr>
            <a:r>
              <a:rPr lang="es-CO" sz="3200" b="1" dirty="0" smtClean="0">
                <a:solidFill>
                  <a:srgbClr val="00B050"/>
                </a:solidFill>
                <a:latin typeface="Gill Sans MT Condensed" panose="020B0506020104020203" pitchFamily="34" charset="0"/>
              </a:rPr>
              <a:t>PRODUCCIÓN PARTOS VIGENCIAS 2.018 VS 2.019.</a:t>
            </a:r>
            <a:endParaRPr lang="es-MX" sz="3200" b="1" dirty="0">
              <a:solidFill>
                <a:srgbClr val="00B050"/>
              </a:solidFill>
              <a:effectLst/>
              <a:latin typeface="Gill Sans MT Condensed" panose="020B0506020104020203"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2626599137"/>
              </p:ext>
            </p:extLst>
          </p:nvPr>
        </p:nvGraphicFramePr>
        <p:xfrm>
          <a:off x="965196" y="1104900"/>
          <a:ext cx="10779619"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7975600" y="1241873"/>
            <a:ext cx="148321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smtClean="0">
                <a:solidFill>
                  <a:srgbClr val="00B050"/>
                </a:solidFill>
                <a:latin typeface="Arial" panose="020B0604020202020204" pitchFamily="34" charset="0"/>
              </a:rPr>
              <a:t>15%</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4017017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65196" y="297745"/>
            <a:ext cx="10779619" cy="584775"/>
          </a:xfrm>
          <a:prstGeom prst="rect">
            <a:avLst/>
          </a:prstGeom>
          <a:noFill/>
        </p:spPr>
        <p:txBody>
          <a:bodyPr wrap="square" rtlCol="0">
            <a:spAutoFit/>
          </a:bodyPr>
          <a:lstStyle/>
          <a:p>
            <a:pPr>
              <a:spcBef>
                <a:spcPts val="1000"/>
              </a:spcBef>
              <a:spcAft>
                <a:spcPts val="0"/>
              </a:spcAft>
            </a:pPr>
            <a:r>
              <a:rPr lang="es-CO" sz="3200" dirty="0" smtClean="0">
                <a:solidFill>
                  <a:srgbClr val="00B050"/>
                </a:solidFill>
                <a:latin typeface="Gill Sans MT Condensed" panose="020B0506020104020203" pitchFamily="34" charset="0"/>
              </a:rPr>
              <a:t>PRODUCCIÓN ODONTOLOGÍA VIGENCIAS 2018 VS 2019.</a:t>
            </a:r>
            <a:endParaRPr lang="es-MX" sz="3600" dirty="0">
              <a:solidFill>
                <a:srgbClr val="00B050"/>
              </a:solidFill>
              <a:effectLst/>
              <a:latin typeface="Gill Sans MT Condensed" panose="020B0506020104020203"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909965513"/>
              </p:ext>
            </p:extLst>
          </p:nvPr>
        </p:nvGraphicFramePr>
        <p:xfrm>
          <a:off x="965196" y="1028700"/>
          <a:ext cx="10779619"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7302500" y="1368873"/>
            <a:ext cx="148321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smtClean="0">
                <a:solidFill>
                  <a:srgbClr val="00B050"/>
                </a:solidFill>
                <a:latin typeface="Arial" panose="020B0604020202020204" pitchFamily="34" charset="0"/>
              </a:rPr>
              <a:t>2%</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539579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65196" y="297745"/>
            <a:ext cx="10779619" cy="1015663"/>
          </a:xfrm>
          <a:prstGeom prst="rect">
            <a:avLst/>
          </a:prstGeom>
          <a:noFill/>
        </p:spPr>
        <p:txBody>
          <a:bodyPr wrap="square" rtlCol="0">
            <a:spAutoFit/>
          </a:bodyPr>
          <a:lstStyle/>
          <a:p>
            <a:pPr>
              <a:spcBef>
                <a:spcPts val="1000"/>
              </a:spcBef>
              <a:spcAft>
                <a:spcPts val="0"/>
              </a:spcAft>
            </a:pPr>
            <a:r>
              <a:rPr lang="es-CO" sz="3200" dirty="0" smtClean="0">
                <a:solidFill>
                  <a:srgbClr val="00B050"/>
                </a:solidFill>
                <a:latin typeface="Gill Sans MT Condensed" panose="020B0506020104020203" pitchFamily="34" charset="0"/>
              </a:rPr>
              <a:t>PRODUCCIÓN CIRUGÍAS VIGENCIAS 2018 VS 2019.</a:t>
            </a:r>
            <a:endParaRPr lang="es-MX" sz="3600" dirty="0" smtClean="0">
              <a:solidFill>
                <a:srgbClr val="00B050"/>
              </a:solidFill>
              <a:latin typeface="Gill Sans MT Condensed" panose="020B0506020104020203" pitchFamily="34" charset="0"/>
            </a:endParaRPr>
          </a:p>
          <a:p>
            <a:pPr marL="1097280" algn="just">
              <a:spcAft>
                <a:spcPts val="0"/>
              </a:spcAft>
            </a:pPr>
            <a:r>
              <a:rPr lang="es-CO" sz="2800" dirty="0" smtClean="0">
                <a:solidFill>
                  <a:srgbClr val="00B050"/>
                </a:solidFill>
                <a:latin typeface="Gill Sans MT Condensed" panose="020B0506020104020203" pitchFamily="34" charset="0"/>
                <a:ea typeface="Times New Roman" panose="02020603050405020304" pitchFamily="18" charset="0"/>
              </a:rPr>
              <a:t> </a:t>
            </a:r>
            <a:endParaRPr lang="es-MX" sz="3200" dirty="0">
              <a:solidFill>
                <a:srgbClr val="00B050"/>
              </a:solidFill>
              <a:effectLst/>
              <a:latin typeface="Gill Sans MT Condensed" panose="020B0506020104020203" pitchFamily="34" charset="0"/>
              <a:ea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443647480"/>
              </p:ext>
            </p:extLst>
          </p:nvPr>
        </p:nvGraphicFramePr>
        <p:xfrm>
          <a:off x="965197" y="1084808"/>
          <a:ext cx="10779618" cy="383009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8758321" y="1291311"/>
            <a:ext cx="148321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smtClean="0">
                <a:solidFill>
                  <a:srgbClr val="00B050"/>
                </a:solidFill>
                <a:latin typeface="Arial" panose="020B0604020202020204" pitchFamily="34" charset="0"/>
              </a:rPr>
              <a:t>35%</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817214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65196" y="297745"/>
            <a:ext cx="10779619" cy="1015663"/>
          </a:xfrm>
          <a:prstGeom prst="rect">
            <a:avLst/>
          </a:prstGeom>
          <a:noFill/>
        </p:spPr>
        <p:txBody>
          <a:bodyPr wrap="square" rtlCol="0">
            <a:spAutoFit/>
          </a:bodyPr>
          <a:lstStyle/>
          <a:p>
            <a:pPr>
              <a:spcBef>
                <a:spcPts val="1000"/>
              </a:spcBef>
              <a:spcAft>
                <a:spcPts val="0"/>
              </a:spcAft>
            </a:pPr>
            <a:r>
              <a:rPr lang="es-CO" sz="3200" dirty="0" smtClean="0">
                <a:solidFill>
                  <a:srgbClr val="00B050"/>
                </a:solidFill>
                <a:latin typeface="Gill Sans MT Condensed" panose="020B0506020104020203" pitchFamily="34" charset="0"/>
              </a:rPr>
              <a:t>TOTAL EGRESOS VIGENCIAS 2018 VS 2019.</a:t>
            </a:r>
            <a:endParaRPr lang="es-MX" sz="3600" dirty="0" smtClean="0">
              <a:solidFill>
                <a:srgbClr val="00B050"/>
              </a:solidFill>
              <a:latin typeface="Gill Sans MT Condensed" panose="020B0506020104020203" pitchFamily="34" charset="0"/>
            </a:endParaRPr>
          </a:p>
          <a:p>
            <a:pPr marL="1097280" algn="just">
              <a:spcAft>
                <a:spcPts val="0"/>
              </a:spcAft>
            </a:pPr>
            <a:r>
              <a:rPr lang="es-CO" sz="2800" dirty="0" smtClean="0">
                <a:solidFill>
                  <a:srgbClr val="00B050"/>
                </a:solidFill>
                <a:latin typeface="Gill Sans MT Condensed" panose="020B0506020104020203" pitchFamily="34" charset="0"/>
                <a:ea typeface="Times New Roman" panose="02020603050405020304" pitchFamily="18" charset="0"/>
              </a:rPr>
              <a:t> </a:t>
            </a:r>
            <a:endParaRPr lang="es-MX" sz="3200" dirty="0">
              <a:solidFill>
                <a:srgbClr val="00B050"/>
              </a:solidFill>
              <a:effectLst/>
              <a:latin typeface="Gill Sans MT Condensed" panose="020B0506020104020203" pitchFamily="34" charset="0"/>
              <a:ea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309607741"/>
              </p:ext>
            </p:extLst>
          </p:nvPr>
        </p:nvGraphicFramePr>
        <p:xfrm>
          <a:off x="1009647" y="944076"/>
          <a:ext cx="1069071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3830721" y="1228784"/>
            <a:ext cx="1483215" cy="646331"/>
          </a:xfrm>
          <a:prstGeom prst="rect">
            <a:avLst/>
          </a:prstGeom>
        </p:spPr>
        <p:txBody>
          <a:bodyPr wrap="square">
            <a:spAutoFit/>
          </a:bodyPr>
          <a:lstStyle/>
          <a:p>
            <a:pPr algn="ctr"/>
            <a:r>
              <a:rPr lang="es-MX" b="1" dirty="0">
                <a:solidFill>
                  <a:srgbClr val="00B050"/>
                </a:solidFill>
                <a:latin typeface="Arial" panose="020B0604020202020204" pitchFamily="34" charset="0"/>
              </a:rPr>
              <a:t>Variación </a:t>
            </a:r>
            <a:r>
              <a:rPr lang="es-MX" b="1" dirty="0" smtClean="0">
                <a:solidFill>
                  <a:srgbClr val="00B050"/>
                </a:solidFill>
                <a:latin typeface="Arial" panose="020B0604020202020204" pitchFamily="34" charset="0"/>
              </a:rPr>
              <a:t>Global</a:t>
            </a:r>
            <a:r>
              <a:rPr lang="es-MX" b="1" dirty="0" smtClean="0">
                <a:solidFill>
                  <a:srgbClr val="00B050"/>
                </a:solidFill>
              </a:rPr>
              <a:t> </a:t>
            </a:r>
            <a:r>
              <a:rPr lang="es-MX" b="1" dirty="0">
                <a:solidFill>
                  <a:srgbClr val="00B050"/>
                </a:solidFill>
                <a:latin typeface="Arial" panose="020B0604020202020204" pitchFamily="34" charset="0"/>
              </a:rPr>
              <a:t> </a:t>
            </a:r>
            <a:r>
              <a:rPr lang="es-MX" b="1" dirty="0" smtClean="0">
                <a:solidFill>
                  <a:srgbClr val="00B050"/>
                </a:solidFill>
                <a:latin typeface="Arial" panose="020B0604020202020204" pitchFamily="34" charset="0"/>
              </a:rPr>
              <a:t>34%</a:t>
            </a:r>
            <a:r>
              <a:rPr lang="es-MX" b="1" dirty="0" smtClean="0">
                <a:solidFill>
                  <a:srgbClr val="00B050"/>
                </a:solidFill>
              </a:rPr>
              <a:t> </a:t>
            </a:r>
            <a:endParaRPr lang="es-MX" b="1" dirty="0">
              <a:solidFill>
                <a:srgbClr val="00B050"/>
              </a:solidFill>
            </a:endParaRPr>
          </a:p>
        </p:txBody>
      </p:sp>
    </p:spTree>
    <p:extLst>
      <p:ext uri="{BB962C8B-B14F-4D97-AF65-F5344CB8AC3E}">
        <p14:creationId xmlns:p14="http://schemas.microsoft.com/office/powerpoint/2010/main" val="2213158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65196" y="297745"/>
            <a:ext cx="10779619" cy="584775"/>
          </a:xfrm>
          <a:prstGeom prst="rect">
            <a:avLst/>
          </a:prstGeom>
          <a:noFill/>
        </p:spPr>
        <p:txBody>
          <a:bodyPr wrap="square" rtlCol="0">
            <a:spAutoFit/>
          </a:bodyPr>
          <a:lstStyle/>
          <a:p>
            <a:pPr>
              <a:spcBef>
                <a:spcPts val="1000"/>
              </a:spcBef>
              <a:spcAft>
                <a:spcPts val="0"/>
              </a:spcAft>
            </a:pPr>
            <a:r>
              <a:rPr lang="es-CO" sz="3200" dirty="0" smtClean="0">
                <a:solidFill>
                  <a:srgbClr val="00B050"/>
                </a:solidFill>
                <a:latin typeface="Gill Sans MT Condensed" panose="020B0506020104020203" pitchFamily="34" charset="0"/>
              </a:rPr>
              <a:t>INDICADORES HOSPITALARIAS VIGENCIAS 2018 VS 2019.</a:t>
            </a:r>
            <a:endParaRPr lang="es-MX" sz="3600" dirty="0">
              <a:solidFill>
                <a:srgbClr val="00B050"/>
              </a:solidFill>
              <a:effectLst/>
              <a:latin typeface="Gill Sans MT Condensed" panose="020B0506020104020203"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157632191"/>
              </p:ext>
            </p:extLst>
          </p:nvPr>
        </p:nvGraphicFramePr>
        <p:xfrm>
          <a:off x="965197" y="977900"/>
          <a:ext cx="10779618" cy="412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0474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278295" y="2737620"/>
            <a:ext cx="4797287" cy="1323439"/>
          </a:xfrm>
          <a:prstGeom prst="rect">
            <a:avLst/>
          </a:prstGeom>
          <a:noFill/>
        </p:spPr>
        <p:txBody>
          <a:bodyPr wrap="square" rtlCol="0">
            <a:spAutoFit/>
          </a:bodyPr>
          <a:lstStyle/>
          <a:p>
            <a:pPr marL="571500" indent="-571500">
              <a:buFont typeface="Arial" panose="020B0604020202020204" pitchFamily="34" charset="0"/>
              <a:buChar char="•"/>
            </a:pPr>
            <a:r>
              <a:rPr lang="es-CO" sz="8000" dirty="0" smtClean="0">
                <a:latin typeface="Gill Sans MT Condensed" panose="020B0506020104020203" pitchFamily="34" charset="0"/>
              </a:rPr>
              <a:t>PLANEACIÓN</a:t>
            </a:r>
            <a:endParaRPr lang="es-CO" sz="8000" dirty="0">
              <a:latin typeface="Gill Sans MT Condensed" panose="020B0506020104020203" pitchFamily="34" charset="0"/>
            </a:endParaRPr>
          </a:p>
        </p:txBody>
      </p:sp>
    </p:spTree>
    <p:extLst>
      <p:ext uri="{BB962C8B-B14F-4D97-AF65-F5344CB8AC3E}">
        <p14:creationId xmlns:p14="http://schemas.microsoft.com/office/powerpoint/2010/main" val="1527926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MISIÓN</a:t>
            </a:r>
            <a:endParaRPr lang="es-CO" sz="2800" dirty="0">
              <a:latin typeface="Gill Sans MT Condensed" panose="020B0506020104020203" pitchFamily="34" charset="0"/>
            </a:endParaRPr>
          </a:p>
        </p:txBody>
      </p:sp>
      <p:sp>
        <p:nvSpPr>
          <p:cNvPr id="3" name="CuadroTexto 2"/>
          <p:cNvSpPr txBox="1"/>
          <p:nvPr/>
        </p:nvSpPr>
        <p:spPr>
          <a:xfrm>
            <a:off x="914396" y="28377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VISIÓN</a:t>
            </a:r>
            <a:endParaRPr lang="es-CO" sz="2800" dirty="0">
              <a:latin typeface="Gill Sans MT Condensed" panose="020B0506020104020203" pitchFamily="34" charset="0"/>
            </a:endParaRPr>
          </a:p>
        </p:txBody>
      </p:sp>
      <p:sp>
        <p:nvSpPr>
          <p:cNvPr id="4" name="CuadroTexto 3"/>
          <p:cNvSpPr txBox="1"/>
          <p:nvPr/>
        </p:nvSpPr>
        <p:spPr>
          <a:xfrm>
            <a:off x="914396" y="1167407"/>
            <a:ext cx="10779619" cy="1323439"/>
          </a:xfrm>
          <a:prstGeom prst="rect">
            <a:avLst/>
          </a:prstGeom>
          <a:noFill/>
        </p:spPr>
        <p:txBody>
          <a:bodyPr wrap="square" rtlCol="0">
            <a:spAutoFit/>
          </a:bodyPr>
          <a:lstStyle/>
          <a:p>
            <a:pPr algn="just"/>
            <a:r>
              <a:rPr lang="es-ES" sz="2000" b="1" dirty="0">
                <a:latin typeface="Arial" panose="020B0604020202020204" pitchFamily="34" charset="0"/>
                <a:cs typeface="Arial" panose="020B0604020202020204" pitchFamily="34" charset="0"/>
              </a:rPr>
              <a:t>“</a:t>
            </a:r>
            <a:r>
              <a:rPr lang="es-CO" sz="2000" dirty="0">
                <a:latin typeface="Arial" panose="020B0604020202020204" pitchFamily="34" charset="0"/>
                <a:cs typeface="Arial" panose="020B0604020202020204" pitchFamily="34" charset="0"/>
              </a:rPr>
              <a:t>Somos la empresa social del estado organizada en red, que ofrece a los ciudadanos de Bucaramanga y su área de influencia, servicios de salud primarios y complementarios con altos estándares de calidad, enfoque preventivo e integral, humanización y vocación docencia servicio.” </a:t>
            </a:r>
            <a:endParaRPr lang="es-MX" sz="2000" dirty="0">
              <a:latin typeface="Arial" panose="020B0604020202020204" pitchFamily="34" charset="0"/>
              <a:cs typeface="Arial" panose="020B0604020202020204" pitchFamily="34" charset="0"/>
            </a:endParaRPr>
          </a:p>
        </p:txBody>
      </p:sp>
      <p:sp>
        <p:nvSpPr>
          <p:cNvPr id="5" name="CuadroTexto 4"/>
          <p:cNvSpPr txBox="1"/>
          <p:nvPr/>
        </p:nvSpPr>
        <p:spPr>
          <a:xfrm>
            <a:off x="914396" y="3580407"/>
            <a:ext cx="10779619" cy="1323439"/>
          </a:xfrm>
          <a:prstGeom prst="rect">
            <a:avLst/>
          </a:prstGeom>
          <a:noFill/>
        </p:spPr>
        <p:txBody>
          <a:bodyPr wrap="square" rtlCol="0">
            <a:spAutoFit/>
          </a:bodyPr>
          <a:lstStyle/>
          <a:p>
            <a:pPr algn="just">
              <a:spcAft>
                <a:spcPts val="600"/>
              </a:spcAft>
            </a:pPr>
            <a:r>
              <a:rPr lang="es-ES_tradnl" sz="2000" dirty="0">
                <a:latin typeface="Arial" panose="020B0604020202020204" pitchFamily="34" charset="0"/>
                <a:ea typeface="Times New Roman" panose="02020603050405020304" pitchFamily="18" charset="0"/>
                <a:cs typeface="Arial" panose="020B0604020202020204" pitchFamily="34" charset="0"/>
              </a:rPr>
              <a:t>“Para el año 2020 la E.S.E ISABU, será una empresa auto sostenible líder en el desarrollo del modelo integral de atención en salud MIAS, con talento humano competente, infraestructura moderna y tecnología de punta, para goce efectivo de la salud de los ciudadanos de Bucaramanga y su área de influencia.</a:t>
            </a:r>
            <a:endParaRPr lang="es-MX"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309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1569660"/>
          </a:xfrm>
          <a:prstGeom prst="rect">
            <a:avLst/>
          </a:prstGeom>
          <a:noFill/>
        </p:spPr>
        <p:txBody>
          <a:bodyPr wrap="square" rtlCol="0">
            <a:spAutoFit/>
          </a:bodyPr>
          <a:lstStyle/>
          <a:p>
            <a:pPr>
              <a:spcAft>
                <a:spcPts val="0"/>
              </a:spcAft>
            </a:pPr>
            <a:r>
              <a:rPr lang="es-ES" sz="3200" dirty="0">
                <a:solidFill>
                  <a:srgbClr val="00B050"/>
                </a:solidFill>
                <a:latin typeface="Gill Sans MT Condensed" panose="020B0506020104020203" pitchFamily="34" charset="0"/>
                <a:ea typeface="Times New Roman" panose="02020603050405020304" pitchFamily="18" charset="0"/>
                <a:cs typeface="Arial" panose="020B0604020202020204" pitchFamily="34" charset="0"/>
              </a:rPr>
              <a:t>MANTENIMIENTO DE LA INFRAESTRUCTURA HOSPITALARIA</a:t>
            </a:r>
            <a:endParaRPr lang="es-MX" sz="3200" dirty="0">
              <a:solidFill>
                <a:srgbClr val="00B050"/>
              </a:solidFill>
              <a:latin typeface="Gill Sans MT Condensed" panose="020B0506020104020203" pitchFamily="34" charset="0"/>
              <a:ea typeface="Times New Roman" panose="02020603050405020304" pitchFamily="18" charset="0"/>
              <a:cs typeface="Times New Roman" panose="02020603050405020304" pitchFamily="18" charset="0"/>
            </a:endParaRPr>
          </a:p>
          <a:p>
            <a:pPr algn="just"/>
            <a:endParaRPr lang="es-CO" sz="3200" dirty="0" smtClean="0">
              <a:solidFill>
                <a:srgbClr val="00B050"/>
              </a:solidFill>
              <a:latin typeface="Gill Sans MT Condensed" panose="020B0506020104020203" pitchFamily="34" charset="0"/>
            </a:endParaRPr>
          </a:p>
          <a:p>
            <a:pPr algn="just"/>
            <a:endParaRPr lang="es-CO" sz="3200" dirty="0">
              <a:solidFill>
                <a:srgbClr val="00B050"/>
              </a:solidFill>
              <a:latin typeface="Gill Sans MT Condensed" panose="020B0506020104020203" pitchFamily="34" charset="0"/>
            </a:endParaRPr>
          </a:p>
        </p:txBody>
      </p:sp>
      <p:sp>
        <p:nvSpPr>
          <p:cNvPr id="3" name="Rectángulo 2"/>
          <p:cNvSpPr/>
          <p:nvPr/>
        </p:nvSpPr>
        <p:spPr>
          <a:xfrm>
            <a:off x="1078155" y="1577875"/>
            <a:ext cx="10452100" cy="3693319"/>
          </a:xfrm>
          <a:prstGeom prst="rect">
            <a:avLst/>
          </a:prstGeom>
        </p:spPr>
        <p:txBody>
          <a:bodyPr wrap="square">
            <a:spAutoFit/>
          </a:bodyPr>
          <a:lstStyle/>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En Gestión del Ambiente Físico uno de los grandes avances en los últimos meses ha sido la consolidación de nuevos ambientes para la atención de nuestros usuarios pensado siempre en temas como la seguridad, humanización y satisfacción del ser humano. </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Uno de los grandes retos para esta administración fue darle otra cara a la salud no solo por lo agradable, confortable y segura de sus sedes sino por la humanización que encontrarían al llegar a ellas.</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Por esta razón esta administración se ha enfocado en hacer no solo el trato al paciente más amable sino hacer las instalaciones de su mayor agrado, estas teniendo algunos cambios al pasar de los años, cambios que son elementales para no solo su buen aspecto físico, sino también por una excelente planta física que pueda brindar a los usuarios el agrado de llegar a cualquier zona de la ciudad donde se encuentre la </a:t>
            </a:r>
            <a:r>
              <a:rPr lang="es-ES" b="1" dirty="0">
                <a:solidFill>
                  <a:srgbClr val="000000"/>
                </a:solidFill>
                <a:latin typeface="Arial" panose="020B0604020202020204" pitchFamily="34" charset="0"/>
                <a:ea typeface="Times New Roman" panose="02020603050405020304" pitchFamily="18" charset="0"/>
                <a:cs typeface="Arial" panose="020B0604020202020204" pitchFamily="34" charset="0"/>
              </a:rPr>
              <a:t>ESE ISABU</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s-MX"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46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28696" y="230981"/>
            <a:ext cx="10779619" cy="584775"/>
          </a:xfrm>
          <a:prstGeom prst="rect">
            <a:avLst/>
          </a:prstGeom>
          <a:noFill/>
        </p:spPr>
        <p:txBody>
          <a:bodyPr wrap="square" rtlCol="0">
            <a:spAutoFit/>
          </a:bodyPr>
          <a:lstStyle/>
          <a:p>
            <a:pPr>
              <a:spcAft>
                <a:spcPts val="0"/>
              </a:spcAft>
            </a:pPr>
            <a:r>
              <a:rPr lang="es-ES" sz="3200" dirty="0">
                <a:solidFill>
                  <a:srgbClr val="00B050"/>
                </a:solidFill>
                <a:latin typeface="Gill Sans MT Condensed" panose="020B0506020104020203" pitchFamily="34" charset="0"/>
                <a:ea typeface="Times New Roman" panose="02020603050405020304" pitchFamily="18" charset="0"/>
                <a:cs typeface="Arial" panose="020B0604020202020204" pitchFamily="34" charset="0"/>
              </a:rPr>
              <a:t>MANTENIMIENTO DE LA INFRAESTRUCTURA </a:t>
            </a:r>
            <a:r>
              <a:rPr lang="es-ES" sz="3200" dirty="0" smtClean="0">
                <a:solidFill>
                  <a:srgbClr val="00B050"/>
                </a:solidFill>
                <a:latin typeface="Gill Sans MT Condensed" panose="020B0506020104020203" pitchFamily="34" charset="0"/>
                <a:ea typeface="Times New Roman" panose="02020603050405020304" pitchFamily="18" charset="0"/>
                <a:cs typeface="Arial" panose="020B0604020202020204" pitchFamily="34" charset="0"/>
              </a:rPr>
              <a:t>HOSPITALARIA</a:t>
            </a:r>
            <a:endParaRPr lang="es-MX" sz="3200" dirty="0">
              <a:solidFill>
                <a:srgbClr val="00B050"/>
              </a:solidFill>
              <a:latin typeface="Gill Sans MT Condensed" panose="020B0506020104020203"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1028695" y="1198368"/>
            <a:ext cx="10779619" cy="3970318"/>
          </a:xfrm>
          <a:prstGeom prst="rect">
            <a:avLst/>
          </a:prstGeom>
        </p:spPr>
        <p:txBody>
          <a:bodyPr wrap="square">
            <a:spAutoFit/>
          </a:bodyPr>
          <a:lstStyle/>
          <a:p>
            <a:pPr algn="just">
              <a:spcAft>
                <a:spcPts val="0"/>
              </a:spcAft>
            </a:pPr>
            <a:r>
              <a:rPr lang="es-MX" b="1" dirty="0">
                <a:latin typeface="Arial" panose="020B0604020202020204" pitchFamily="34" charset="0"/>
                <a:ea typeface="Times New Roman" panose="02020603050405020304" pitchFamily="18" charset="0"/>
                <a:cs typeface="Arial" panose="020B0604020202020204" pitchFamily="34" charset="0"/>
              </a:rPr>
              <a:t>MANTENIMIENTO HOSPITAL LOCAL DEL NORTE Y UIMIST VIGENCIA 2019</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MX" b="1" dirty="0">
                <a:latin typeface="Arial" panose="020B0604020202020204" pitchFamily="34" charset="0"/>
                <a:ea typeface="Times New Roman" panose="02020603050405020304" pitchFamily="18" charset="0"/>
                <a:cs typeface="Arial" panose="020B0604020202020204" pitchFamily="34" charset="0"/>
              </a:rPr>
              <a:t> </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En la Vigencia 2019 la ESE ISABU teniendo en cuenta las facultades otorgadas por la resolución 322 de 2018 artículo 5 párrafo 4 que mediante la cual otorga la facultad de contratar a la oficina de planeación los temas” atinentes a la adecuación, remodelación o construcción de los centros de salud, así como el mantenimiento de la infraestructura física de la entidad” ha diseñado un modelo de Mantenimiento de infraestructura de la siguiente forma</a:t>
            </a:r>
            <a:r>
              <a:rPr lang="es-CO"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s-CO" dirty="0">
                <a:latin typeface="Arial" panose="020B0604020202020204" pitchFamily="34" charset="0"/>
                <a:ea typeface="Times New Roman" panose="02020603050405020304" pitchFamily="18" charset="0"/>
                <a:cs typeface="Arial" panose="020B0604020202020204" pitchFamily="34" charset="0"/>
              </a:rPr>
              <a:t>Un esquema de Mantenimiento Preventivo y Correctivo: Este esquema consiste en realizar intervenciones a la infraestructura con empresas especializadas en infraestructura hospitalaria.</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MX"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Mediante este modelo se busca impactar la infraestructura locativa mejorando los aspectos sanitarios, seguridad y calidad de la atención de cada centro de salud y las Unidades Hospitalarias permitiendo realizar acciones puntuales y su cuantificación. </a:t>
            </a:r>
            <a:endParaRPr lang="es-MX"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1767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0" y="5461000"/>
            <a:ext cx="12192000" cy="139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1041394" y="145779"/>
            <a:ext cx="10779619" cy="584775"/>
          </a:xfrm>
          <a:prstGeom prst="rect">
            <a:avLst/>
          </a:prstGeom>
          <a:noFill/>
        </p:spPr>
        <p:txBody>
          <a:bodyPr wrap="square" rtlCol="0">
            <a:spAutoFit/>
          </a:bodyPr>
          <a:lstStyle/>
          <a:p>
            <a:pPr>
              <a:spcAft>
                <a:spcPts val="0"/>
              </a:spcAft>
            </a:pPr>
            <a:r>
              <a:rPr lang="es-ES" sz="3200" dirty="0">
                <a:solidFill>
                  <a:srgbClr val="00B050"/>
                </a:solidFill>
                <a:latin typeface="Gill Sans MT Condensed" panose="020B0506020104020203" pitchFamily="34" charset="0"/>
                <a:ea typeface="Times New Roman" panose="02020603050405020304" pitchFamily="18" charset="0"/>
                <a:cs typeface="Arial" panose="020B0604020202020204" pitchFamily="34" charset="0"/>
              </a:rPr>
              <a:t>MANTENIMIENTO DE LA INFRAESTRUCTURA </a:t>
            </a:r>
            <a:r>
              <a:rPr lang="es-ES" sz="3200" dirty="0" smtClean="0">
                <a:solidFill>
                  <a:srgbClr val="00B050"/>
                </a:solidFill>
                <a:latin typeface="Gill Sans MT Condensed" panose="020B0506020104020203" pitchFamily="34" charset="0"/>
                <a:ea typeface="Times New Roman" panose="02020603050405020304" pitchFamily="18" charset="0"/>
                <a:cs typeface="Arial" panose="020B0604020202020204" pitchFamily="34" charset="0"/>
              </a:rPr>
              <a:t>HOSPITALARIA 2019</a:t>
            </a:r>
            <a:endParaRPr lang="es-MX" sz="3200" dirty="0">
              <a:solidFill>
                <a:srgbClr val="00B050"/>
              </a:solidFill>
              <a:latin typeface="Gill Sans MT Condensed" panose="020B0506020104020203" pitchFamily="34" charset="0"/>
              <a:ea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247026394"/>
              </p:ext>
            </p:extLst>
          </p:nvPr>
        </p:nvGraphicFramePr>
        <p:xfrm>
          <a:off x="1041395" y="965504"/>
          <a:ext cx="10779619" cy="5635956"/>
        </p:xfrm>
        <a:graphic>
          <a:graphicData uri="http://schemas.openxmlformats.org/drawingml/2006/table">
            <a:tbl>
              <a:tblPr/>
              <a:tblGrid>
                <a:gridCol w="1496007">
                  <a:extLst>
                    <a:ext uri="{9D8B030D-6E8A-4147-A177-3AD203B41FA5}">
                      <a16:colId xmlns:a16="http://schemas.microsoft.com/office/drawing/2014/main" xmlns="" val="20000"/>
                    </a:ext>
                  </a:extLst>
                </a:gridCol>
                <a:gridCol w="1751702">
                  <a:extLst>
                    <a:ext uri="{9D8B030D-6E8A-4147-A177-3AD203B41FA5}">
                      <a16:colId xmlns:a16="http://schemas.microsoft.com/office/drawing/2014/main" xmlns="" val="20001"/>
                    </a:ext>
                  </a:extLst>
                </a:gridCol>
                <a:gridCol w="1897677">
                  <a:extLst>
                    <a:ext uri="{9D8B030D-6E8A-4147-A177-3AD203B41FA5}">
                      <a16:colId xmlns:a16="http://schemas.microsoft.com/office/drawing/2014/main" xmlns="" val="20002"/>
                    </a:ext>
                  </a:extLst>
                </a:gridCol>
                <a:gridCol w="1714523">
                  <a:extLst>
                    <a:ext uri="{9D8B030D-6E8A-4147-A177-3AD203B41FA5}">
                      <a16:colId xmlns:a16="http://schemas.microsoft.com/office/drawing/2014/main" xmlns="" val="20003"/>
                    </a:ext>
                  </a:extLst>
                </a:gridCol>
                <a:gridCol w="3919710">
                  <a:extLst>
                    <a:ext uri="{9D8B030D-6E8A-4147-A177-3AD203B41FA5}">
                      <a16:colId xmlns:a16="http://schemas.microsoft.com/office/drawing/2014/main" xmlns="" val="20005"/>
                    </a:ext>
                  </a:extLst>
                </a:gridCol>
              </a:tblGrid>
              <a:tr h="756026">
                <a:tc>
                  <a:txBody>
                    <a:bodyPr/>
                    <a:lstStyle/>
                    <a:p>
                      <a:pPr algn="ctr" rtl="0" fontAlgn="ctr"/>
                      <a:r>
                        <a:rPr lang="es-CO" sz="1050" b="1" i="0" u="none" strike="noStrike" dirty="0" smtClean="0">
                          <a:solidFill>
                            <a:schemeClr val="bg1"/>
                          </a:solidFill>
                          <a:effectLst/>
                          <a:latin typeface="Arial" panose="020B0604020202020204" pitchFamily="34" charset="0"/>
                          <a:cs typeface="Arial" panose="020B0604020202020204" pitchFamily="34" charset="0"/>
                        </a:rPr>
                        <a:t>VIGENCIA </a:t>
                      </a:r>
                      <a:endParaRPr lang="es-CO" sz="1050" b="1" i="0" u="none" strike="noStrike" dirty="0">
                        <a:solidFill>
                          <a:schemeClr val="bg1"/>
                        </a:solidFill>
                        <a:effectLst/>
                        <a:latin typeface="Arial" panose="020B0604020202020204" pitchFamily="34" charset="0"/>
                        <a:cs typeface="Arial" panose="020B0604020202020204" pitchFamily="34" charset="0"/>
                      </a:endParaRP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s-CO" sz="1050" b="1" i="0" u="none" strike="noStrike" dirty="0">
                          <a:solidFill>
                            <a:schemeClr val="bg1"/>
                          </a:solidFill>
                          <a:effectLst/>
                          <a:latin typeface="Arial" panose="020B0604020202020204" pitchFamily="34" charset="0"/>
                          <a:cs typeface="Arial" panose="020B0604020202020204" pitchFamily="34" charset="0"/>
                        </a:rPr>
                        <a:t>RECURSOS MUNICIPIO DE BUCARAMANGA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s-CO" sz="1050" b="1" i="0" u="none" strike="noStrike" dirty="0">
                          <a:solidFill>
                            <a:schemeClr val="bg1"/>
                          </a:solidFill>
                          <a:effectLst/>
                          <a:latin typeface="Arial" panose="020B0604020202020204" pitchFamily="34" charset="0"/>
                          <a:cs typeface="Arial" panose="020B0604020202020204" pitchFamily="34" charset="0"/>
                        </a:rPr>
                        <a:t>RECURSOS </a:t>
                      </a:r>
                      <a:br>
                        <a:rPr lang="es-CO" sz="1050" b="1" i="0" u="none" strike="noStrike" dirty="0">
                          <a:solidFill>
                            <a:schemeClr val="bg1"/>
                          </a:solidFill>
                          <a:effectLst/>
                          <a:latin typeface="Arial" panose="020B0604020202020204" pitchFamily="34" charset="0"/>
                          <a:cs typeface="Arial" panose="020B0604020202020204" pitchFamily="34" charset="0"/>
                        </a:rPr>
                      </a:br>
                      <a:r>
                        <a:rPr lang="es-CO" sz="1050" b="1" i="0" u="none" strike="noStrike" dirty="0">
                          <a:solidFill>
                            <a:schemeClr val="bg1"/>
                          </a:solidFill>
                          <a:effectLst/>
                          <a:latin typeface="Arial" panose="020B0604020202020204" pitchFamily="34" charset="0"/>
                          <a:cs typeface="Arial" panose="020B0604020202020204" pitchFamily="34" charset="0"/>
                        </a:rPr>
                        <a:t>ISABU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s-CO" sz="1050" b="1" i="0" u="none" strike="noStrike" dirty="0">
                          <a:solidFill>
                            <a:schemeClr val="bg1"/>
                          </a:solidFill>
                          <a:effectLst/>
                          <a:latin typeface="Arial" panose="020B0604020202020204" pitchFamily="34" charset="0"/>
                          <a:cs typeface="Arial" panose="020B0604020202020204" pitchFamily="34" charset="0"/>
                        </a:rPr>
                        <a:t> INVERSIÓN TOTAL POR VIGENCIAS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s-CO" sz="1050" b="1" i="0" u="none" strike="noStrike" dirty="0">
                          <a:solidFill>
                            <a:schemeClr val="bg1"/>
                          </a:solidFill>
                          <a:effectLst/>
                          <a:latin typeface="Arial" panose="020B0604020202020204" pitchFamily="34" charset="0"/>
                          <a:cs typeface="Arial" panose="020B0604020202020204" pitchFamily="34" charset="0"/>
                        </a:rPr>
                        <a:t>SEDES INTERVENIDAS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44197">
                <a:tc rowSpan="8">
                  <a:txBody>
                    <a:bodyPr/>
                    <a:lstStyle/>
                    <a:p>
                      <a:pPr algn="ctr" rtl="0" fontAlgn="ctr"/>
                      <a:r>
                        <a:rPr lang="es-CO" sz="1800" b="1" i="0" u="none" strike="noStrike" dirty="0">
                          <a:solidFill>
                            <a:srgbClr val="000000"/>
                          </a:solidFill>
                          <a:effectLst/>
                          <a:latin typeface="Arial" panose="020B0604020202020204" pitchFamily="34" charset="0"/>
                          <a:cs typeface="Arial" panose="020B0604020202020204" pitchFamily="34" charset="0"/>
                        </a:rPr>
                        <a:t>2019</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s-CO" sz="1050" b="1" i="0" u="none" strike="noStrike" dirty="0">
                          <a:solidFill>
                            <a:srgbClr val="000000"/>
                          </a:solidFill>
                          <a:effectLst/>
                          <a:latin typeface="Arial" panose="020B0604020202020204" pitchFamily="34" charset="0"/>
                          <a:cs typeface="Arial" panose="020B0604020202020204" pitchFamily="34" charset="0"/>
                        </a:rPr>
                        <a:t> $                                  -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281.973.779,00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281.973.779,00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050" b="0" i="0" u="none" strike="noStrike" dirty="0">
                          <a:solidFill>
                            <a:srgbClr val="000000"/>
                          </a:solidFill>
                          <a:effectLst/>
                          <a:latin typeface="Arial" panose="020B0604020202020204" pitchFamily="34" charset="0"/>
                          <a:cs typeface="Arial" panose="020B0604020202020204" pitchFamily="34" charset="0"/>
                        </a:rPr>
                        <a:t>MANTENIMIENTO GENERAL  HLN Y UIMIST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16107">
                <a:tc vMerge="1">
                  <a:txBody>
                    <a:bodyPr/>
                    <a:lstStyle/>
                    <a:p>
                      <a:endParaRPr lang="es-CO"/>
                    </a:p>
                  </a:txBody>
                  <a:tcPr/>
                </a:tc>
                <a:tc>
                  <a:txBody>
                    <a:bodyPr/>
                    <a:lstStyle/>
                    <a:p>
                      <a:pPr algn="ctr" rtl="0" fontAlgn="ctr"/>
                      <a:r>
                        <a:rPr lang="es-CO" sz="1050" b="1" i="0" u="none" strike="noStrike" dirty="0">
                          <a:solidFill>
                            <a:srgbClr val="000000"/>
                          </a:solidFill>
                          <a:effectLst/>
                          <a:latin typeface="Arial" panose="020B0604020202020204" pitchFamily="34" charset="0"/>
                          <a:cs typeface="Arial" panose="020B0604020202020204" pitchFamily="34" charset="0"/>
                        </a:rPr>
                        <a:t> $                                  -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358.010.100,00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358.010.100,00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MANTENIMIENTO GENERAL CRISTAL ALTO- COLORADOS - MUTIS- REGADEROS- COMUNEROS- MORRORICO – CONCORDIA- GAITAN. VILLA ROSA-  IPC- PABLO SEXTO TOLEDO PLATA- SANTANDER</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44197">
                <a:tc vMerge="1">
                  <a:txBody>
                    <a:bodyPr/>
                    <a:lstStyle/>
                    <a:p>
                      <a:endParaRPr lang="es-CO"/>
                    </a:p>
                  </a:txBody>
                  <a:tcPr/>
                </a:tc>
                <a:tc>
                  <a:txBody>
                    <a:bodyPr/>
                    <a:lstStyle/>
                    <a:p>
                      <a:pPr algn="ctr" rtl="0" fontAlgn="ctr"/>
                      <a:r>
                        <a:rPr lang="es-CO" sz="1050" b="1" i="0" u="none" strike="noStrike" dirty="0">
                          <a:solidFill>
                            <a:srgbClr val="000000"/>
                          </a:solidFill>
                          <a:effectLst/>
                          <a:latin typeface="Arial" panose="020B0604020202020204" pitchFamily="34" charset="0"/>
                          <a:cs typeface="Arial" panose="020B0604020202020204" pitchFamily="34" charset="0"/>
                        </a:rPr>
                        <a:t> $          139.889.266,00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2.000.000,00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141.889.266,00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COCINA HLN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322667">
                <a:tc vMerge="1">
                  <a:txBody>
                    <a:bodyPr/>
                    <a:lstStyle/>
                    <a:p>
                      <a:endParaRPr lang="es-CO"/>
                    </a:p>
                  </a:txBody>
                  <a:tcPr/>
                </a:tc>
                <a:tc>
                  <a:txBody>
                    <a:bodyPr/>
                    <a:lstStyle/>
                    <a:p>
                      <a:pPr algn="ctr" rtl="0" fontAlgn="ctr"/>
                      <a:r>
                        <a:rPr lang="es-CO" sz="1050" b="1" i="0" u="none" strike="noStrike">
                          <a:solidFill>
                            <a:srgbClr val="000000"/>
                          </a:solidFill>
                          <a:effectLst/>
                          <a:latin typeface="Arial" panose="020B0604020202020204" pitchFamily="34" charset="0"/>
                          <a:cs typeface="Arial" panose="020B0604020202020204" pitchFamily="34" charset="0"/>
                        </a:rPr>
                        <a:t> $                                  -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19.913.191,00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19.913.191,00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BASE DE CONCRETO PARA OXÍGENO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507502">
                <a:tc vMerge="1">
                  <a:txBody>
                    <a:bodyPr/>
                    <a:lstStyle/>
                    <a:p>
                      <a:endParaRPr lang="es-CO"/>
                    </a:p>
                  </a:txBody>
                  <a:tcPr/>
                </a:tc>
                <a:tc>
                  <a:txBody>
                    <a:bodyPr/>
                    <a:lstStyle/>
                    <a:p>
                      <a:pPr algn="ctr" rtl="0" fontAlgn="ctr"/>
                      <a:r>
                        <a:rPr lang="es-CO" sz="1050" b="1" i="0" u="none" strike="noStrike">
                          <a:solidFill>
                            <a:srgbClr val="000000"/>
                          </a:solidFill>
                          <a:effectLst/>
                          <a:latin typeface="Arial" panose="020B0604020202020204" pitchFamily="34" charset="0"/>
                          <a:cs typeface="Arial" panose="020B0604020202020204" pitchFamily="34" charset="0"/>
                        </a:rPr>
                        <a:t> $                                  -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108.213.827,00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 $         108.213.827,00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SISTEMA DE TRATAMIENTO DE AGUAS RESIDUALES  NO DOMÉSTICAS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344197">
                <a:tc vMerge="1">
                  <a:txBody>
                    <a:bodyPr/>
                    <a:lstStyle/>
                    <a:p>
                      <a:endParaRPr lang="es-CO"/>
                    </a:p>
                  </a:txBody>
                  <a:tcPr/>
                </a:tc>
                <a:tc>
                  <a:txBody>
                    <a:bodyPr/>
                    <a:lstStyle/>
                    <a:p>
                      <a:pPr algn="ctr" rtl="0" fontAlgn="ctr"/>
                      <a:r>
                        <a:rPr lang="es-CO" sz="1050" b="1" i="0" u="none" strike="noStrike">
                          <a:solidFill>
                            <a:srgbClr val="000000"/>
                          </a:solidFill>
                          <a:effectLst/>
                          <a:latin typeface="Arial" panose="020B0604020202020204" pitchFamily="34" charset="0"/>
                          <a:cs typeface="Arial" panose="020B0604020202020204" pitchFamily="34" charset="0"/>
                        </a:rPr>
                        <a:t> $       2.388.000.000,00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3.945.533,00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2.391.945.533,00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050" b="0" i="0" u="none" strike="noStrike" dirty="0">
                          <a:solidFill>
                            <a:srgbClr val="000000"/>
                          </a:solidFill>
                          <a:effectLst/>
                          <a:latin typeface="Arial" panose="020B0604020202020204" pitchFamily="34" charset="0"/>
                          <a:cs typeface="Arial" panose="020B0604020202020204" pitchFamily="34" charset="0"/>
                        </a:rPr>
                        <a:t>CENTRO DE SALUD CAFÉ MADRID - NUEVO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344197">
                <a:tc vMerge="1">
                  <a:txBody>
                    <a:bodyPr/>
                    <a:lstStyle/>
                    <a:p>
                      <a:endParaRPr lang="es-CO"/>
                    </a:p>
                  </a:txBody>
                  <a:tcPr/>
                </a:tc>
                <a:tc>
                  <a:txBody>
                    <a:bodyPr/>
                    <a:lstStyle/>
                    <a:p>
                      <a:pPr algn="ctr" rtl="0" fontAlgn="ctr"/>
                      <a:r>
                        <a:rPr lang="es-CO" sz="1050" b="1" i="0" u="none" strike="noStrike">
                          <a:solidFill>
                            <a:srgbClr val="000000"/>
                          </a:solidFill>
                          <a:effectLst/>
                          <a:latin typeface="Arial" panose="020B0604020202020204" pitchFamily="34" charset="0"/>
                          <a:cs typeface="Arial" panose="020B0604020202020204" pitchFamily="34" charset="0"/>
                        </a:rPr>
                        <a:t> $                                  -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4.516.208,00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4.516.208,00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dirty="0">
                          <a:solidFill>
                            <a:srgbClr val="000000"/>
                          </a:solidFill>
                          <a:effectLst/>
                          <a:latin typeface="Arial" panose="020B0604020202020204" pitchFamily="34" charset="0"/>
                          <a:cs typeface="Arial" panose="020B0604020202020204" pitchFamily="34" charset="0"/>
                        </a:rPr>
                        <a:t>ALCALNTARILLADO UIMIST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796695">
                <a:tc vMerge="1">
                  <a:txBody>
                    <a:bodyPr/>
                    <a:lstStyle/>
                    <a:p>
                      <a:endParaRPr lang="es-CO"/>
                    </a:p>
                  </a:txBody>
                  <a:tcPr/>
                </a:tc>
                <a:tc>
                  <a:txBody>
                    <a:bodyPr/>
                    <a:lstStyle/>
                    <a:p>
                      <a:pPr algn="ctr" rtl="0" fontAlgn="ctr"/>
                      <a:r>
                        <a:rPr lang="es-CO" sz="1050" b="1" i="0" u="none" strike="noStrike">
                          <a:solidFill>
                            <a:srgbClr val="000000"/>
                          </a:solidFill>
                          <a:effectLst/>
                          <a:latin typeface="Arial" panose="020B0604020202020204" pitchFamily="34" charset="0"/>
                          <a:cs typeface="Arial" panose="020B0604020202020204" pitchFamily="34" charset="0"/>
                        </a:rPr>
                        <a:t> $       7.022.843.303,00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80.000.000,00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CO" sz="1050" b="0" i="0" u="none" strike="noStrike">
                          <a:solidFill>
                            <a:srgbClr val="000000"/>
                          </a:solidFill>
                          <a:effectLst/>
                          <a:latin typeface="Arial" panose="020B0604020202020204" pitchFamily="34" charset="0"/>
                          <a:cs typeface="Arial" panose="020B0604020202020204" pitchFamily="34" charset="0"/>
                        </a:rPr>
                        <a:t> $    7.102.843.303,00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050" b="0" i="0" u="none" strike="noStrike" dirty="0">
                          <a:solidFill>
                            <a:srgbClr val="000000"/>
                          </a:solidFill>
                          <a:effectLst/>
                          <a:latin typeface="Arial" panose="020B0604020202020204" pitchFamily="34" charset="0"/>
                          <a:cs typeface="Arial" panose="020B0604020202020204" pitchFamily="34" charset="0"/>
                        </a:rPr>
                        <a:t>CENTROS DE SALUD EN REMODELACIÓN KENNEDY, SAN RAFAEL,GIRARDOT, LA JOYA, CAMPO HERMOSO, BUCARAMANGA Y LA LIBERTAD</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505948">
                <a:tc>
                  <a:txBody>
                    <a:bodyPr/>
                    <a:lstStyle/>
                    <a:p>
                      <a:pPr algn="ctr" rtl="0" fontAlgn="b"/>
                      <a:r>
                        <a:rPr lang="es-CO" sz="2000" b="1" i="0" u="none" strike="noStrike" dirty="0">
                          <a:solidFill>
                            <a:srgbClr val="000000"/>
                          </a:solidFill>
                          <a:effectLst/>
                          <a:latin typeface="Arial" panose="020B0604020202020204" pitchFamily="34" charset="0"/>
                          <a:cs typeface="Arial" panose="020B0604020202020204" pitchFamily="34" charset="0"/>
                        </a:rPr>
                        <a:t>TOTAL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s-CO" sz="1400" b="1" i="0" u="none" strike="noStrike" dirty="0">
                          <a:solidFill>
                            <a:srgbClr val="000000"/>
                          </a:solidFill>
                          <a:effectLst/>
                          <a:latin typeface="Arial" panose="020B0604020202020204" pitchFamily="34" charset="0"/>
                          <a:cs typeface="Arial" panose="020B0604020202020204" pitchFamily="34" charset="0"/>
                        </a:rPr>
                        <a:t>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1" i="0" u="none" strike="noStrike" dirty="0" smtClean="0">
                          <a:solidFill>
                            <a:srgbClr val="000000"/>
                          </a:solidFill>
                          <a:effectLst/>
                          <a:latin typeface="+mn-lt"/>
                        </a:rPr>
                        <a:t>$ 858,572,638.00 </a:t>
                      </a:r>
                    </a:p>
                    <a:p>
                      <a:pPr algn="ctr" rtl="0" fontAlgn="b"/>
                      <a:r>
                        <a:rPr lang="es-CO" sz="1400" b="1" i="0" u="none" strike="noStrike" dirty="0" smtClean="0">
                          <a:solidFill>
                            <a:srgbClr val="000000"/>
                          </a:solidFill>
                          <a:effectLst/>
                          <a:latin typeface="Arial" panose="020B0604020202020204" pitchFamily="34" charset="0"/>
                          <a:cs typeface="Arial" panose="020B0604020202020204" pitchFamily="34" charset="0"/>
                        </a:rPr>
                        <a:t>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MX" sz="1400" b="1" i="0" u="none" strike="noStrike" dirty="0" smtClean="0">
                        <a:solidFill>
                          <a:srgbClr val="000000"/>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s-MX" sz="1400" b="1" i="0" u="none" strike="noStrike" dirty="0" smtClean="0">
                          <a:solidFill>
                            <a:srgbClr val="000000"/>
                          </a:solidFill>
                          <a:effectLst/>
                          <a:latin typeface="+mn-lt"/>
                        </a:rPr>
                        <a:t>$ 10,409,305,207.00 </a:t>
                      </a:r>
                    </a:p>
                    <a:p>
                      <a:pPr algn="ctr" rtl="0" fontAlgn="b"/>
                      <a:r>
                        <a:rPr lang="es-CO" sz="1400" b="1" i="0" u="none" strike="noStrike" dirty="0" smtClean="0">
                          <a:solidFill>
                            <a:srgbClr val="000000"/>
                          </a:solidFill>
                          <a:effectLst/>
                          <a:latin typeface="Arial" panose="020B0604020202020204" pitchFamily="34" charset="0"/>
                          <a:cs typeface="Arial" panose="020B0604020202020204" pitchFamily="34" charset="0"/>
                        </a:rPr>
                        <a:t> </a:t>
                      </a:r>
                    </a:p>
                    <a:p>
                      <a:pPr algn="ctr" rtl="0" fontAlgn="b"/>
                      <a:r>
                        <a:rPr lang="es-CO" sz="1400" b="1" i="0" u="none" strike="noStrike" dirty="0" smtClean="0">
                          <a:solidFill>
                            <a:srgbClr val="000000"/>
                          </a:solidFill>
                          <a:effectLst/>
                          <a:latin typeface="Arial" panose="020B0604020202020204" pitchFamily="34" charset="0"/>
                          <a:cs typeface="Arial" panose="020B0604020202020204" pitchFamily="34" charset="0"/>
                        </a:rPr>
                        <a:t> </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s-CO" sz="1200" b="0" i="0" u="none" strike="noStrike" dirty="0">
                          <a:solidFill>
                            <a:srgbClr val="000000"/>
                          </a:solidFill>
                          <a:effectLst/>
                          <a:latin typeface="Arial" panose="020B0604020202020204" pitchFamily="34" charset="0"/>
                          <a:cs typeface="Arial" panose="020B0604020202020204" pitchFamily="34" charset="0"/>
                        </a:rPr>
                        <a:t> </a:t>
                      </a:r>
                    </a:p>
                  </a:txBody>
                  <a:tcPr marL="6731" marR="6731" marT="6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bl>
          </a:graphicData>
        </a:graphic>
      </p:graphicFrame>
      <p:sp>
        <p:nvSpPr>
          <p:cNvPr id="5" name="Rectángulo 4"/>
          <p:cNvSpPr/>
          <p:nvPr/>
        </p:nvSpPr>
        <p:spPr>
          <a:xfrm>
            <a:off x="2606675" y="5930900"/>
            <a:ext cx="1672253" cy="307777"/>
          </a:xfrm>
          <a:prstGeom prst="rect">
            <a:avLst/>
          </a:prstGeom>
        </p:spPr>
        <p:txBody>
          <a:bodyPr wrap="none">
            <a:spAutoFit/>
          </a:bodyPr>
          <a:lstStyle/>
          <a:p>
            <a:r>
              <a:rPr lang="es-MX" sz="1400" b="1" dirty="0">
                <a:solidFill>
                  <a:srgbClr val="000000"/>
                </a:solidFill>
              </a:rPr>
              <a:t> </a:t>
            </a:r>
            <a:r>
              <a:rPr lang="es-MX" sz="1400" b="1" dirty="0" smtClean="0">
                <a:solidFill>
                  <a:srgbClr val="000000"/>
                </a:solidFill>
              </a:rPr>
              <a:t>$ </a:t>
            </a:r>
            <a:r>
              <a:rPr lang="es-MX" sz="1400" b="1" dirty="0">
                <a:solidFill>
                  <a:srgbClr val="000000"/>
                </a:solidFill>
              </a:rPr>
              <a:t>9,550,732,569.00 </a:t>
            </a:r>
            <a:endParaRPr lang="es-MX" sz="1400" b="1" dirty="0"/>
          </a:p>
        </p:txBody>
      </p:sp>
    </p:spTree>
    <p:extLst>
      <p:ext uri="{BB962C8B-B14F-4D97-AF65-F5344CB8AC3E}">
        <p14:creationId xmlns:p14="http://schemas.microsoft.com/office/powerpoint/2010/main" val="2403514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0" y="2470245"/>
            <a:ext cx="12191999" cy="2308324"/>
          </a:xfrm>
          <a:prstGeom prst="rect">
            <a:avLst/>
          </a:prstGeom>
          <a:noFill/>
        </p:spPr>
        <p:txBody>
          <a:bodyPr wrap="square" rtlCol="0">
            <a:spAutoFit/>
          </a:bodyPr>
          <a:lstStyle/>
          <a:p>
            <a:pPr marL="571500" indent="-571500" algn="ctr">
              <a:buFont typeface="Arial" panose="020B0604020202020204" pitchFamily="34" charset="0"/>
              <a:buChar char="•"/>
            </a:pPr>
            <a:r>
              <a:rPr lang="es-CO" sz="7200" dirty="0">
                <a:latin typeface="Gill Sans MT Condensed" panose="020B0506020104020203" pitchFamily="34" charset="0"/>
              </a:rPr>
              <a:t>AUDIENCIA PUBLICA DE RENDICION DE CUENTAS VIGENCIA 2019</a:t>
            </a:r>
          </a:p>
        </p:txBody>
      </p:sp>
    </p:spTree>
    <p:extLst>
      <p:ext uri="{BB962C8B-B14F-4D97-AF65-F5344CB8AC3E}">
        <p14:creationId xmlns:p14="http://schemas.microsoft.com/office/powerpoint/2010/main" val="1051626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28694" y="230981"/>
            <a:ext cx="10779619" cy="584775"/>
          </a:xfrm>
          <a:prstGeom prst="rect">
            <a:avLst/>
          </a:prstGeom>
          <a:noFill/>
        </p:spPr>
        <p:txBody>
          <a:bodyPr wrap="square" rtlCol="0">
            <a:spAutoFit/>
          </a:bodyPr>
          <a:lstStyle/>
          <a:p>
            <a:pPr>
              <a:spcAft>
                <a:spcPts val="0"/>
              </a:spcAft>
            </a:pPr>
            <a:r>
              <a:rPr lang="es-ES" sz="3200" dirty="0" smtClean="0">
                <a:solidFill>
                  <a:srgbClr val="00B050"/>
                </a:solidFill>
                <a:latin typeface="Gill Sans MT Condensed" panose="020B0506020104020203" pitchFamily="34" charset="0"/>
                <a:ea typeface="Times New Roman" panose="02020603050405020304" pitchFamily="18" charset="0"/>
                <a:cs typeface="Arial" panose="020B0604020202020204" pitchFamily="34" charset="0"/>
              </a:rPr>
              <a:t>ASISTENTES A LA AUDIENCIA DE RENDICION DE CUENTAS VIGENCIA 2019</a:t>
            </a:r>
            <a:endParaRPr lang="es-MX" sz="3200" dirty="0">
              <a:solidFill>
                <a:srgbClr val="00B050"/>
              </a:solidFill>
              <a:latin typeface="Gill Sans MT Condensed" panose="020B0506020104020203"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1028695" y="1198368"/>
            <a:ext cx="10779619" cy="3693319"/>
          </a:xfrm>
          <a:prstGeom prst="rect">
            <a:avLst/>
          </a:prstGeom>
        </p:spPr>
        <p:txBody>
          <a:bodyPr wrap="square">
            <a:spAutoFit/>
          </a:bodyPr>
          <a:lstStyle/>
          <a:p>
            <a:pPr algn="just"/>
            <a:r>
              <a:rPr lang="es-CO" dirty="0">
                <a:latin typeface="Arial" pitchFamily="34" charset="0"/>
                <a:cs typeface="Arial" pitchFamily="34" charset="0"/>
              </a:rPr>
              <a:t>Se contó con la participación de las personas </a:t>
            </a:r>
            <a:r>
              <a:rPr lang="es-CO" dirty="0" smtClean="0">
                <a:latin typeface="Arial" pitchFamily="34" charset="0"/>
                <a:cs typeface="Arial" pitchFamily="34" charset="0"/>
              </a:rPr>
              <a:t>relacionadas </a:t>
            </a:r>
            <a:r>
              <a:rPr lang="es-CO" dirty="0">
                <a:latin typeface="Arial" pitchFamily="34" charset="0"/>
                <a:cs typeface="Arial" pitchFamily="34" charset="0"/>
              </a:rPr>
              <a:t>a continuación</a:t>
            </a:r>
            <a:r>
              <a:rPr lang="es-CO" dirty="0" smtClean="0">
                <a:latin typeface="Arial" pitchFamily="34" charset="0"/>
                <a:cs typeface="Arial" pitchFamily="34" charset="0"/>
              </a:rPr>
              <a:t> en el chat de la transmisión  realizada por FACEBOOK LIVE, resaltando la asistencia del Equipo Directivo ISABU, El coordinador del SIAU y el jefe de la oficina de Control interno.</a:t>
            </a:r>
          </a:p>
          <a:p>
            <a:pPr algn="just"/>
            <a:endParaRPr lang="es-CO" dirty="0">
              <a:latin typeface="Arial" pitchFamily="34" charset="0"/>
              <a:ea typeface="Times New Roman" panose="02020603050405020304" pitchFamily="18" charset="0"/>
              <a:cs typeface="Arial" pitchFamily="34" charset="0"/>
            </a:endParaRPr>
          </a:p>
          <a:p>
            <a:pPr algn="just"/>
            <a:endParaRPr lang="es-CO" dirty="0" smtClean="0">
              <a:latin typeface="Arial" pitchFamily="34" charset="0"/>
              <a:ea typeface="Times New Roman" panose="02020603050405020304" pitchFamily="18" charset="0"/>
              <a:cs typeface="Arial" pitchFamily="34" charset="0"/>
            </a:endParaRPr>
          </a:p>
          <a:p>
            <a:pPr algn="just"/>
            <a:endParaRPr lang="es-CO" dirty="0">
              <a:latin typeface="Arial" pitchFamily="34" charset="0"/>
              <a:ea typeface="Times New Roman" panose="02020603050405020304" pitchFamily="18" charset="0"/>
              <a:cs typeface="Arial" pitchFamily="34" charset="0"/>
            </a:endParaRPr>
          </a:p>
          <a:p>
            <a:pPr algn="just"/>
            <a:endParaRPr lang="es-CO" dirty="0" smtClean="0">
              <a:latin typeface="Arial" pitchFamily="34" charset="0"/>
              <a:ea typeface="Times New Roman" panose="02020603050405020304" pitchFamily="18" charset="0"/>
              <a:cs typeface="Arial" pitchFamily="34" charset="0"/>
            </a:endParaRPr>
          </a:p>
          <a:p>
            <a:pPr algn="just"/>
            <a:endParaRPr lang="es-CO" dirty="0">
              <a:latin typeface="Arial" pitchFamily="34" charset="0"/>
              <a:ea typeface="Times New Roman" panose="02020603050405020304" pitchFamily="18" charset="0"/>
              <a:cs typeface="Arial" pitchFamily="34" charset="0"/>
            </a:endParaRPr>
          </a:p>
          <a:p>
            <a:pPr algn="just"/>
            <a:endParaRPr lang="es-CO" dirty="0" smtClean="0">
              <a:latin typeface="Arial" pitchFamily="34" charset="0"/>
              <a:ea typeface="Times New Roman" panose="02020603050405020304" pitchFamily="18" charset="0"/>
              <a:cs typeface="Arial" pitchFamily="34" charset="0"/>
            </a:endParaRPr>
          </a:p>
          <a:p>
            <a:pPr algn="just"/>
            <a:endParaRPr lang="es-CO" dirty="0">
              <a:latin typeface="Arial" pitchFamily="34" charset="0"/>
              <a:ea typeface="Times New Roman" panose="02020603050405020304" pitchFamily="18" charset="0"/>
              <a:cs typeface="Arial" pitchFamily="34" charset="0"/>
            </a:endParaRPr>
          </a:p>
          <a:p>
            <a:pPr algn="just"/>
            <a:endParaRPr lang="es-CO" dirty="0" smtClean="0">
              <a:latin typeface="Arial" pitchFamily="34" charset="0"/>
              <a:ea typeface="Times New Roman" panose="02020603050405020304" pitchFamily="18" charset="0"/>
              <a:cs typeface="Arial" pitchFamily="34" charset="0"/>
            </a:endParaRPr>
          </a:p>
          <a:p>
            <a:pPr algn="just"/>
            <a:endParaRPr lang="es-CO" dirty="0">
              <a:latin typeface="Arial" pitchFamily="34" charset="0"/>
              <a:ea typeface="Times New Roman" panose="02020603050405020304" pitchFamily="18" charset="0"/>
              <a:cs typeface="Arial" pitchFamily="34" charset="0"/>
            </a:endParaRPr>
          </a:p>
          <a:p>
            <a:pPr algn="just"/>
            <a:endParaRPr lang="es-MX" dirty="0" smtClean="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3651043278"/>
              </p:ext>
            </p:extLst>
          </p:nvPr>
        </p:nvGraphicFramePr>
        <p:xfrm>
          <a:off x="1559169" y="2145326"/>
          <a:ext cx="9015046" cy="3387248"/>
        </p:xfrm>
        <a:graphic>
          <a:graphicData uri="http://schemas.openxmlformats.org/drawingml/2006/table">
            <a:tbl>
              <a:tblPr firstRow="1" firstCol="1" bandRow="1">
                <a:tableStyleId>{5C22544A-7EE6-4342-B048-85BDC9FD1C3A}</a:tableStyleId>
              </a:tblPr>
              <a:tblGrid>
                <a:gridCol w="4366111">
                  <a:extLst>
                    <a:ext uri="{9D8B030D-6E8A-4147-A177-3AD203B41FA5}">
                      <a16:colId xmlns:a16="http://schemas.microsoft.com/office/drawing/2014/main" xmlns="" val="20000"/>
                    </a:ext>
                  </a:extLst>
                </a:gridCol>
                <a:gridCol w="4648935">
                  <a:extLst>
                    <a:ext uri="{9D8B030D-6E8A-4147-A177-3AD203B41FA5}">
                      <a16:colId xmlns:a16="http://schemas.microsoft.com/office/drawing/2014/main" xmlns="" val="20001"/>
                    </a:ext>
                  </a:extLst>
                </a:gridCol>
              </a:tblGrid>
              <a:tr h="212391">
                <a:tc>
                  <a:txBody>
                    <a:bodyPr/>
                    <a:lstStyle/>
                    <a:p>
                      <a:pPr>
                        <a:lnSpc>
                          <a:spcPct val="115000"/>
                        </a:lnSpc>
                        <a:spcAft>
                          <a:spcPts val="0"/>
                        </a:spcAft>
                      </a:pPr>
                      <a:r>
                        <a:rPr lang="es-CO" sz="1100" dirty="0">
                          <a:solidFill>
                            <a:schemeClr val="tx1"/>
                          </a:solidFill>
                          <a:effectLst/>
                        </a:rPr>
                        <a:t>ASTRID MALDONADO MURCIA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MARTHA LUCIA RODRIGUEZ ARCHILA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0"/>
                  </a:ext>
                </a:extLst>
              </a:tr>
              <a:tr h="212391">
                <a:tc>
                  <a:txBody>
                    <a:bodyPr/>
                    <a:lstStyle/>
                    <a:p>
                      <a:pPr>
                        <a:lnSpc>
                          <a:spcPct val="115000"/>
                        </a:lnSpc>
                        <a:spcAft>
                          <a:spcPts val="0"/>
                        </a:spcAft>
                      </a:pPr>
                      <a:r>
                        <a:rPr lang="es-CO" sz="1100" dirty="0">
                          <a:solidFill>
                            <a:schemeClr val="tx1"/>
                          </a:solidFill>
                          <a:effectLst/>
                        </a:rPr>
                        <a:t>EDWARD ESPINOSA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DIOSELINA PEREZ</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1"/>
                  </a:ext>
                </a:extLst>
              </a:tr>
              <a:tr h="212391">
                <a:tc>
                  <a:txBody>
                    <a:bodyPr/>
                    <a:lstStyle/>
                    <a:p>
                      <a:pPr>
                        <a:lnSpc>
                          <a:spcPct val="115000"/>
                        </a:lnSpc>
                        <a:spcAft>
                          <a:spcPts val="0"/>
                        </a:spcAft>
                      </a:pPr>
                      <a:r>
                        <a:rPr lang="es-CO" sz="1100" dirty="0">
                          <a:solidFill>
                            <a:schemeClr val="tx1"/>
                          </a:solidFill>
                          <a:effectLst/>
                        </a:rPr>
                        <a:t>CLAUDIA PATRICIA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SANDRA MILENA AMAYA TORO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2"/>
                  </a:ext>
                </a:extLst>
              </a:tr>
              <a:tr h="212391">
                <a:tc>
                  <a:txBody>
                    <a:bodyPr/>
                    <a:lstStyle/>
                    <a:p>
                      <a:pPr>
                        <a:lnSpc>
                          <a:spcPct val="115000"/>
                        </a:lnSpc>
                        <a:spcAft>
                          <a:spcPts val="0"/>
                        </a:spcAft>
                      </a:pPr>
                      <a:r>
                        <a:rPr lang="es-CO" sz="1100" dirty="0">
                          <a:solidFill>
                            <a:schemeClr val="tx1"/>
                          </a:solidFill>
                          <a:effectLst/>
                        </a:rPr>
                        <a:t>LUZ STELLA REYES PICO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DIANA MAYERLY ARGUELLO CASTILLO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3"/>
                  </a:ext>
                </a:extLst>
              </a:tr>
              <a:tr h="212391">
                <a:tc>
                  <a:txBody>
                    <a:bodyPr/>
                    <a:lstStyle/>
                    <a:p>
                      <a:pPr>
                        <a:lnSpc>
                          <a:spcPct val="115000"/>
                        </a:lnSpc>
                        <a:spcAft>
                          <a:spcPts val="0"/>
                        </a:spcAft>
                      </a:pPr>
                      <a:r>
                        <a:rPr lang="es-CO" sz="1100" dirty="0">
                          <a:solidFill>
                            <a:schemeClr val="tx1"/>
                          </a:solidFill>
                          <a:effectLst/>
                        </a:rPr>
                        <a:t>FABIOLA CALDERON SUAREZ</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YASNIER MORENO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4"/>
                  </a:ext>
                </a:extLst>
              </a:tr>
              <a:tr h="212391">
                <a:tc>
                  <a:txBody>
                    <a:bodyPr/>
                    <a:lstStyle/>
                    <a:p>
                      <a:pPr>
                        <a:lnSpc>
                          <a:spcPct val="115000"/>
                        </a:lnSpc>
                        <a:spcAft>
                          <a:spcPts val="0"/>
                        </a:spcAft>
                      </a:pPr>
                      <a:r>
                        <a:rPr lang="es-CO" sz="1100" dirty="0">
                          <a:solidFill>
                            <a:schemeClr val="tx1"/>
                          </a:solidFill>
                          <a:effectLst/>
                        </a:rPr>
                        <a:t>LAURA CONSUELO BORRERO LANDAZABAL</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LIBIA CARDENAS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5"/>
                  </a:ext>
                </a:extLst>
              </a:tr>
              <a:tr h="212391">
                <a:tc>
                  <a:txBody>
                    <a:bodyPr/>
                    <a:lstStyle/>
                    <a:p>
                      <a:pPr>
                        <a:lnSpc>
                          <a:spcPct val="115000"/>
                        </a:lnSpc>
                        <a:spcAft>
                          <a:spcPts val="0"/>
                        </a:spcAft>
                      </a:pPr>
                      <a:r>
                        <a:rPr lang="es-CO" sz="1100" dirty="0">
                          <a:solidFill>
                            <a:schemeClr val="tx1"/>
                          </a:solidFill>
                          <a:effectLst/>
                        </a:rPr>
                        <a:t>MARY ISABEL RAMIREZ </a:t>
                      </a:r>
                      <a:r>
                        <a:rPr lang="es-CO" sz="1100" dirty="0" smtClean="0">
                          <a:solidFill>
                            <a:schemeClr val="tx1"/>
                          </a:solidFill>
                          <a:effectLst/>
                        </a:rPr>
                        <a:t>LAGOS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NORA SARMIENTO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6"/>
                  </a:ext>
                </a:extLst>
              </a:tr>
              <a:tr h="201383">
                <a:tc>
                  <a:txBody>
                    <a:bodyPr/>
                    <a:lstStyle/>
                    <a:p>
                      <a:pPr>
                        <a:lnSpc>
                          <a:spcPct val="115000"/>
                        </a:lnSpc>
                        <a:spcAft>
                          <a:spcPts val="0"/>
                        </a:spcAft>
                      </a:pPr>
                      <a:r>
                        <a:rPr lang="es-CO" sz="1100" dirty="0">
                          <a:solidFill>
                            <a:schemeClr val="tx1"/>
                          </a:solidFill>
                          <a:effectLst/>
                        </a:rPr>
                        <a:t>DORYS MAGALY CAMACHO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CIELO PINZON ALFONSO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7"/>
                  </a:ext>
                </a:extLst>
              </a:tr>
              <a:tr h="212391">
                <a:tc>
                  <a:txBody>
                    <a:bodyPr/>
                    <a:lstStyle/>
                    <a:p>
                      <a:pPr>
                        <a:lnSpc>
                          <a:spcPct val="115000"/>
                        </a:lnSpc>
                        <a:spcAft>
                          <a:spcPts val="0"/>
                        </a:spcAft>
                      </a:pPr>
                      <a:r>
                        <a:rPr lang="es-CO" sz="1100" dirty="0">
                          <a:solidFill>
                            <a:schemeClr val="tx1"/>
                          </a:solidFill>
                          <a:effectLst/>
                        </a:rPr>
                        <a:t>LIBARDO PALENCIA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MEMA QUIJANO</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8"/>
                  </a:ext>
                </a:extLst>
              </a:tr>
              <a:tr h="212391">
                <a:tc>
                  <a:txBody>
                    <a:bodyPr/>
                    <a:lstStyle/>
                    <a:p>
                      <a:pPr>
                        <a:lnSpc>
                          <a:spcPct val="115000"/>
                        </a:lnSpc>
                        <a:spcAft>
                          <a:spcPts val="0"/>
                        </a:spcAft>
                      </a:pPr>
                      <a:r>
                        <a:rPr lang="es-CO" sz="1100" dirty="0">
                          <a:solidFill>
                            <a:schemeClr val="tx1"/>
                          </a:solidFill>
                          <a:effectLst/>
                        </a:rPr>
                        <a:t>ELIZABETH ARENAS </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JAIME ALONSO ARENAS BAUTISTA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09"/>
                  </a:ext>
                </a:extLst>
              </a:tr>
              <a:tr h="212391">
                <a:tc>
                  <a:txBody>
                    <a:bodyPr/>
                    <a:lstStyle/>
                    <a:p>
                      <a:pPr>
                        <a:lnSpc>
                          <a:spcPct val="115000"/>
                        </a:lnSpc>
                        <a:spcAft>
                          <a:spcPts val="0"/>
                        </a:spcAft>
                      </a:pPr>
                      <a:r>
                        <a:rPr lang="es-CO" sz="1100" dirty="0">
                          <a:solidFill>
                            <a:schemeClr val="tx1"/>
                          </a:solidFill>
                          <a:effectLst/>
                        </a:rPr>
                        <a:t>NINI BARAJAS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LUDWING PEÑA BALLESTEROS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10"/>
                  </a:ext>
                </a:extLst>
              </a:tr>
              <a:tr h="212391">
                <a:tc>
                  <a:txBody>
                    <a:bodyPr/>
                    <a:lstStyle/>
                    <a:p>
                      <a:pPr>
                        <a:lnSpc>
                          <a:spcPct val="115000"/>
                        </a:lnSpc>
                        <a:spcAft>
                          <a:spcPts val="0"/>
                        </a:spcAft>
                      </a:pPr>
                      <a:r>
                        <a:rPr lang="es-CO" sz="1100" dirty="0">
                          <a:solidFill>
                            <a:schemeClr val="tx1"/>
                          </a:solidFill>
                          <a:effectLst/>
                        </a:rPr>
                        <a:t>EDINSON OJEDA ANGARITA</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JORGE GRIMALDOS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11"/>
                  </a:ext>
                </a:extLst>
              </a:tr>
              <a:tr h="212391">
                <a:tc>
                  <a:txBody>
                    <a:bodyPr/>
                    <a:lstStyle/>
                    <a:p>
                      <a:pPr>
                        <a:lnSpc>
                          <a:spcPct val="115000"/>
                        </a:lnSpc>
                        <a:spcAft>
                          <a:spcPts val="0"/>
                        </a:spcAft>
                      </a:pPr>
                      <a:r>
                        <a:rPr lang="es-CO" sz="1100" dirty="0">
                          <a:solidFill>
                            <a:schemeClr val="tx1"/>
                          </a:solidFill>
                          <a:effectLst/>
                        </a:rPr>
                        <a:t>ALEXANDRA BLANCO HERNANDEZ</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YAZMIN GONZALES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12"/>
                  </a:ext>
                </a:extLst>
              </a:tr>
              <a:tr h="212391">
                <a:tc>
                  <a:txBody>
                    <a:bodyPr/>
                    <a:lstStyle/>
                    <a:p>
                      <a:pPr>
                        <a:lnSpc>
                          <a:spcPct val="115000"/>
                        </a:lnSpc>
                        <a:spcAft>
                          <a:spcPts val="0"/>
                        </a:spcAft>
                      </a:pPr>
                      <a:r>
                        <a:rPr lang="es-CO" sz="1100" dirty="0">
                          <a:solidFill>
                            <a:schemeClr val="tx1"/>
                          </a:solidFill>
                          <a:effectLst/>
                        </a:rPr>
                        <a:t>MARTHA ADRIANA MARIÑO LOPEZ</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RICHARD MALUENDAS TORRES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13"/>
                  </a:ext>
                </a:extLst>
              </a:tr>
              <a:tr h="212391">
                <a:tc>
                  <a:txBody>
                    <a:bodyPr/>
                    <a:lstStyle/>
                    <a:p>
                      <a:pPr>
                        <a:lnSpc>
                          <a:spcPct val="115000"/>
                        </a:lnSpc>
                        <a:spcAft>
                          <a:spcPts val="0"/>
                        </a:spcAft>
                      </a:pPr>
                      <a:r>
                        <a:rPr lang="es-CO" sz="1100" dirty="0">
                          <a:solidFill>
                            <a:schemeClr val="tx1"/>
                          </a:solidFill>
                          <a:effectLst/>
                        </a:rPr>
                        <a:t>JORGE ENRIQUE PINZON P</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spcAft>
                          <a:spcPts val="0"/>
                        </a:spcAft>
                      </a:pPr>
                      <a:r>
                        <a:rPr lang="es-CO" sz="1100" dirty="0">
                          <a:solidFill>
                            <a:schemeClr val="tx1"/>
                          </a:solidFill>
                          <a:effectLst/>
                        </a:rPr>
                        <a:t>LAURA R TORRES</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extLst>
                  <a:ext uri="{0D108BD9-81ED-4DB2-BD59-A6C34878D82A}">
                    <a16:rowId xmlns:a16="http://schemas.microsoft.com/office/drawing/2014/main" xmlns="" val="10014"/>
                  </a:ext>
                </a:extLst>
              </a:tr>
              <a:tr h="212391">
                <a:tc>
                  <a:txBody>
                    <a:bodyPr/>
                    <a:lstStyle/>
                    <a:p>
                      <a:pPr>
                        <a:lnSpc>
                          <a:spcPct val="115000"/>
                        </a:lnSpc>
                        <a:spcAft>
                          <a:spcPts val="0"/>
                        </a:spcAft>
                      </a:pPr>
                      <a:r>
                        <a:rPr lang="es-CO" sz="1100" dirty="0">
                          <a:solidFill>
                            <a:schemeClr val="tx1"/>
                          </a:solidFill>
                          <a:effectLst/>
                        </a:rPr>
                        <a:t>BARRIO GIRARDOT</a:t>
                      </a:r>
                      <a:endParaRPr lang="es-CO" sz="1100" dirty="0">
                        <a:solidFill>
                          <a:schemeClr val="tx1"/>
                        </a:solidFill>
                        <a:effectLst/>
                        <a:latin typeface="Calibri"/>
                        <a:ea typeface="Calibri"/>
                        <a:cs typeface="Times New Roman"/>
                      </a:endParaRPr>
                    </a:p>
                  </a:txBody>
                  <a:tcPr marL="44450" marR="44450" marT="0" marB="0" anchor="b">
                    <a:solidFill>
                      <a:schemeClr val="bg2"/>
                    </a:solidFill>
                  </a:tcPr>
                </a:tc>
                <a:tc>
                  <a:txBody>
                    <a:bodyPr/>
                    <a:lstStyle/>
                    <a:p>
                      <a:pPr>
                        <a:lnSpc>
                          <a:spcPct val="115000"/>
                        </a:lnSpc>
                      </a:pPr>
                      <a:endParaRPr lang="es-CO" sz="1100" dirty="0">
                        <a:effectLst/>
                        <a:latin typeface="Calibri"/>
                      </a:endParaRPr>
                    </a:p>
                  </a:txBody>
                  <a:tcPr marL="44450" marR="44450" marT="0" marB="0" anchor="b">
                    <a:solidFill>
                      <a:schemeClr val="bg2"/>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530289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28696" y="230981"/>
            <a:ext cx="10779619" cy="584775"/>
          </a:xfrm>
          <a:prstGeom prst="rect">
            <a:avLst/>
          </a:prstGeom>
          <a:noFill/>
        </p:spPr>
        <p:txBody>
          <a:bodyPr wrap="square" rtlCol="0">
            <a:spAutoFit/>
          </a:bodyPr>
          <a:lstStyle/>
          <a:p>
            <a:r>
              <a:rPr lang="es-ES" sz="3200" b="1" dirty="0">
                <a:solidFill>
                  <a:schemeClr val="accent6"/>
                </a:solidFill>
              </a:rPr>
              <a:t>RESPUESTAS Y ACLARACIONES PRESENTADAS EN LA APRC</a:t>
            </a:r>
            <a:endParaRPr lang="es-CO" sz="3200" dirty="0">
              <a:solidFill>
                <a:schemeClr val="accent6"/>
              </a:solidFill>
            </a:endParaRPr>
          </a:p>
        </p:txBody>
      </p:sp>
      <p:sp>
        <p:nvSpPr>
          <p:cNvPr id="5" name="Rectángulo 4"/>
          <p:cNvSpPr/>
          <p:nvPr/>
        </p:nvSpPr>
        <p:spPr>
          <a:xfrm>
            <a:off x="1028695" y="1198368"/>
            <a:ext cx="10779619" cy="2862322"/>
          </a:xfrm>
          <a:prstGeom prst="rect">
            <a:avLst/>
          </a:prstGeom>
        </p:spPr>
        <p:txBody>
          <a:bodyPr wrap="square">
            <a:spAutoFit/>
          </a:bodyPr>
          <a:lstStyle/>
          <a:p>
            <a:r>
              <a:rPr lang="es-CO" b="1" u="sng" dirty="0">
                <a:latin typeface="Arial" pitchFamily="34" charset="0"/>
                <a:cs typeface="Arial" pitchFamily="34" charset="0"/>
              </a:rPr>
              <a:t>INTERVENCIONES DE LAS ORGANIZACIONES SOCIALES: </a:t>
            </a:r>
          </a:p>
          <a:p>
            <a:endParaRPr lang="es-CO" dirty="0">
              <a:latin typeface="Arial" pitchFamily="34" charset="0"/>
              <a:cs typeface="Arial" pitchFamily="34" charset="0"/>
            </a:endParaRPr>
          </a:p>
          <a:p>
            <a:pPr algn="just"/>
            <a:r>
              <a:rPr lang="es-CO" dirty="0">
                <a:latin typeface="Arial" pitchFamily="34" charset="0"/>
                <a:cs typeface="Arial" pitchFamily="34" charset="0"/>
              </a:rPr>
              <a:t>Se </a:t>
            </a:r>
            <a:r>
              <a:rPr lang="es-CO" dirty="0" err="1">
                <a:latin typeface="Arial" pitchFamily="34" charset="0"/>
                <a:cs typeface="Arial" pitchFamily="34" charset="0"/>
              </a:rPr>
              <a:t>recepcionaron</a:t>
            </a:r>
            <a:r>
              <a:rPr lang="es-CO" dirty="0">
                <a:latin typeface="Arial" pitchFamily="34" charset="0"/>
                <a:cs typeface="Arial" pitchFamily="34" charset="0"/>
              </a:rPr>
              <a:t> </a:t>
            </a:r>
            <a:r>
              <a:rPr lang="es-CO" dirty="0" smtClean="0">
                <a:latin typeface="Arial" pitchFamily="34" charset="0"/>
                <a:cs typeface="Arial" pitchFamily="34" charset="0"/>
              </a:rPr>
              <a:t>30 </a:t>
            </a:r>
            <a:r>
              <a:rPr lang="es-CO" dirty="0">
                <a:latin typeface="Arial" pitchFamily="34" charset="0"/>
                <a:cs typeface="Arial" pitchFamily="34" charset="0"/>
              </a:rPr>
              <a:t>propuestas radicadas en el plazo estipulado por ley, de las cuales realizan su intervención 5 representantes de las organizaciones sociales inscritos previamente: </a:t>
            </a:r>
          </a:p>
          <a:p>
            <a:pPr algn="just"/>
            <a:endParaRPr lang="es-CO" dirty="0">
              <a:latin typeface="Arial" pitchFamily="34" charset="0"/>
              <a:cs typeface="Arial" pitchFamily="34" charset="0"/>
            </a:endParaRPr>
          </a:p>
          <a:p>
            <a:pPr marL="342900" lvl="0" indent="-342900" algn="just">
              <a:buFont typeface="+mj-lt"/>
              <a:buAutoNum type="arabicPeriod"/>
            </a:pPr>
            <a:r>
              <a:rPr lang="es-CO" dirty="0" smtClean="0">
                <a:latin typeface="Arial" pitchFamily="34" charset="0"/>
                <a:cs typeface="Arial" pitchFamily="34" charset="0"/>
              </a:rPr>
              <a:t>Luz </a:t>
            </a:r>
            <a:r>
              <a:rPr lang="es-CO" dirty="0">
                <a:latin typeface="Arial" pitchFamily="34" charset="0"/>
                <a:cs typeface="Arial" pitchFamily="34" charset="0"/>
              </a:rPr>
              <a:t>S</a:t>
            </a:r>
            <a:r>
              <a:rPr lang="es-CO" dirty="0" smtClean="0">
                <a:latin typeface="Arial" pitchFamily="34" charset="0"/>
                <a:cs typeface="Arial" pitchFamily="34" charset="0"/>
              </a:rPr>
              <a:t>tella </a:t>
            </a:r>
            <a:r>
              <a:rPr lang="es-CO" dirty="0">
                <a:latin typeface="Arial" pitchFamily="34" charset="0"/>
                <a:cs typeface="Arial" pitchFamily="34" charset="0"/>
              </a:rPr>
              <a:t>R</a:t>
            </a:r>
            <a:r>
              <a:rPr lang="es-CO" dirty="0" smtClean="0">
                <a:latin typeface="Arial" pitchFamily="34" charset="0"/>
                <a:cs typeface="Arial" pitchFamily="34" charset="0"/>
              </a:rPr>
              <a:t>angel: </a:t>
            </a:r>
            <a:r>
              <a:rPr lang="es-CO" dirty="0">
                <a:latin typeface="Arial" pitchFamily="34" charset="0"/>
                <a:cs typeface="Arial" pitchFamily="34" charset="0"/>
              </a:rPr>
              <a:t>Representante alianza de usuarios</a:t>
            </a:r>
          </a:p>
          <a:p>
            <a:pPr marL="342900" lvl="0" indent="-342900" algn="just">
              <a:buFont typeface="+mj-lt"/>
              <a:buAutoNum type="arabicPeriod"/>
            </a:pPr>
            <a:r>
              <a:rPr lang="es-CO" dirty="0" smtClean="0">
                <a:latin typeface="Arial" pitchFamily="34" charset="0"/>
                <a:cs typeface="Arial" pitchFamily="34" charset="0"/>
              </a:rPr>
              <a:t>Mercedes Méndez: </a:t>
            </a:r>
            <a:r>
              <a:rPr lang="es-CO" dirty="0">
                <a:latin typeface="Arial" pitchFamily="34" charset="0"/>
                <a:cs typeface="Arial" pitchFamily="34" charset="0"/>
              </a:rPr>
              <a:t>Representante alianza de usuarios</a:t>
            </a:r>
          </a:p>
          <a:p>
            <a:pPr marL="342900" lvl="0" indent="-342900" algn="just">
              <a:buFont typeface="+mj-lt"/>
              <a:buAutoNum type="arabicPeriod"/>
            </a:pPr>
            <a:r>
              <a:rPr lang="es-CO" dirty="0" smtClean="0">
                <a:latin typeface="Arial" pitchFamily="34" charset="0"/>
                <a:cs typeface="Arial" pitchFamily="34" charset="0"/>
              </a:rPr>
              <a:t>Amelia Bueno: </a:t>
            </a:r>
            <a:r>
              <a:rPr lang="es-CO" dirty="0">
                <a:latin typeface="Arial" pitchFamily="34" charset="0"/>
                <a:cs typeface="Arial" pitchFamily="34" charset="0"/>
              </a:rPr>
              <a:t>Representante alianza de usuarios</a:t>
            </a:r>
          </a:p>
          <a:p>
            <a:pPr marL="342900" lvl="0" indent="-342900" algn="just">
              <a:buFont typeface="+mj-lt"/>
              <a:buAutoNum type="arabicPeriod"/>
            </a:pPr>
            <a:r>
              <a:rPr lang="es-CO" dirty="0" smtClean="0">
                <a:latin typeface="Arial" pitchFamily="34" charset="0"/>
                <a:cs typeface="Arial" pitchFamily="34" charset="0"/>
              </a:rPr>
              <a:t>Jacinto Ramírez: </a:t>
            </a:r>
            <a:r>
              <a:rPr lang="es-CO" dirty="0">
                <a:latin typeface="Arial" pitchFamily="34" charset="0"/>
                <a:cs typeface="Arial" pitchFamily="34" charset="0"/>
              </a:rPr>
              <a:t>Representante de los </a:t>
            </a:r>
            <a:r>
              <a:rPr lang="es-CO" dirty="0" smtClean="0">
                <a:latin typeface="Arial" pitchFamily="34" charset="0"/>
                <a:cs typeface="Arial" pitchFamily="34" charset="0"/>
              </a:rPr>
              <a:t>usuarios</a:t>
            </a:r>
            <a:endParaRPr lang="es-CO" dirty="0">
              <a:latin typeface="Arial" pitchFamily="34" charset="0"/>
              <a:cs typeface="Arial" pitchFamily="34" charset="0"/>
            </a:endParaRPr>
          </a:p>
          <a:p>
            <a:pPr marL="342900" lvl="0" indent="-342900" algn="just">
              <a:buFont typeface="+mj-lt"/>
              <a:buAutoNum type="arabicPeriod"/>
            </a:pPr>
            <a:r>
              <a:rPr lang="es-CO" dirty="0">
                <a:latin typeface="Arial" pitchFamily="34" charset="0"/>
                <a:cs typeface="Arial" pitchFamily="34" charset="0"/>
              </a:rPr>
              <a:t>Hugo Cadena: Representante alianza de usuarios</a:t>
            </a:r>
          </a:p>
        </p:txBody>
      </p:sp>
    </p:spTree>
    <p:extLst>
      <p:ext uri="{BB962C8B-B14F-4D97-AF65-F5344CB8AC3E}">
        <p14:creationId xmlns:p14="http://schemas.microsoft.com/office/powerpoint/2010/main" val="1276381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28696" y="230981"/>
            <a:ext cx="10779619" cy="584775"/>
          </a:xfrm>
          <a:prstGeom prst="rect">
            <a:avLst/>
          </a:prstGeom>
          <a:noFill/>
        </p:spPr>
        <p:txBody>
          <a:bodyPr wrap="square" rtlCol="0">
            <a:spAutoFit/>
          </a:bodyPr>
          <a:lstStyle/>
          <a:p>
            <a:r>
              <a:rPr lang="es-ES" sz="3200" b="1" dirty="0" smtClean="0">
                <a:solidFill>
                  <a:schemeClr val="accent6"/>
                </a:solidFill>
              </a:rPr>
              <a:t>PREGUNTAS DE INTERLOCUTORES</a:t>
            </a:r>
            <a:endParaRPr lang="es-CO" sz="3200" dirty="0">
              <a:solidFill>
                <a:schemeClr val="accent6"/>
              </a:solidFill>
            </a:endParaRPr>
          </a:p>
        </p:txBody>
      </p:sp>
      <p:pic>
        <p:nvPicPr>
          <p:cNvPr id="4" name="3 Imagen"/>
          <p:cNvPicPr/>
          <p:nvPr/>
        </p:nvPicPr>
        <p:blipFill rotWithShape="1">
          <a:blip r:embed="rId3"/>
          <a:srcRect l="34438" t="8480" r="33121" b="20169"/>
          <a:stretch/>
        </p:blipFill>
        <p:spPr bwMode="auto">
          <a:xfrm>
            <a:off x="948428" y="1154338"/>
            <a:ext cx="2981601" cy="401855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5 Imagen" descr="C:\Users\ambapo01\Downloads\WhatsApp Image 2020-09-10 at 11.42.56 AM.jpeg"/>
          <p:cNvPicPr/>
          <p:nvPr/>
        </p:nvPicPr>
        <p:blipFill rotWithShape="1">
          <a:blip r:embed="rId4">
            <a:extLst>
              <a:ext uri="{28A0092B-C50C-407E-A947-70E740481C1C}">
                <a14:useLocalDpi xmlns:a14="http://schemas.microsoft.com/office/drawing/2010/main" val="0"/>
              </a:ext>
            </a:extLst>
          </a:blip>
          <a:srcRect t="20327" b="25410"/>
          <a:stretch/>
        </p:blipFill>
        <p:spPr bwMode="auto">
          <a:xfrm>
            <a:off x="4363790" y="1154339"/>
            <a:ext cx="2977535" cy="40185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6 Imagen" descr="C:\Users\ambapo01\Downloads\WhatsApp Image 2020-09-10 at 11.42.57 AM.jpeg"/>
          <p:cNvPicPr/>
          <p:nvPr/>
        </p:nvPicPr>
        <p:blipFill rotWithShape="1">
          <a:blip r:embed="rId5" cstate="print">
            <a:extLst>
              <a:ext uri="{28A0092B-C50C-407E-A947-70E740481C1C}">
                <a14:useLocalDpi xmlns:a14="http://schemas.microsoft.com/office/drawing/2010/main" val="0"/>
              </a:ext>
            </a:extLst>
          </a:blip>
          <a:srcRect t="23105" b="22279"/>
          <a:stretch/>
        </p:blipFill>
        <p:spPr bwMode="auto">
          <a:xfrm>
            <a:off x="7775086" y="1154339"/>
            <a:ext cx="2936457" cy="40185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15608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28696" y="230981"/>
            <a:ext cx="10779619" cy="584775"/>
          </a:xfrm>
          <a:prstGeom prst="rect">
            <a:avLst/>
          </a:prstGeom>
          <a:noFill/>
        </p:spPr>
        <p:txBody>
          <a:bodyPr wrap="square" rtlCol="0">
            <a:spAutoFit/>
          </a:bodyPr>
          <a:lstStyle/>
          <a:p>
            <a:r>
              <a:rPr lang="es-ES" sz="3200" b="1" dirty="0" smtClean="0">
                <a:solidFill>
                  <a:schemeClr val="accent6"/>
                </a:solidFill>
              </a:rPr>
              <a:t>PREGUNTAS DE INTERLOCUTORES</a:t>
            </a:r>
            <a:endParaRPr lang="es-CO" sz="3200" dirty="0">
              <a:solidFill>
                <a:schemeClr val="accent6"/>
              </a:solidFill>
            </a:endParaRPr>
          </a:p>
        </p:txBody>
      </p:sp>
      <p:pic>
        <p:nvPicPr>
          <p:cNvPr id="8" name="7 Imagen" descr="C:\Users\ambapo01\Downloads\WhatsApp Image 2020-09-10 at 11.42.56 AM (1).jpeg"/>
          <p:cNvPicPr/>
          <p:nvPr/>
        </p:nvPicPr>
        <p:blipFill rotWithShape="1">
          <a:blip r:embed="rId3" cstate="print">
            <a:extLst>
              <a:ext uri="{28A0092B-C50C-407E-A947-70E740481C1C}">
                <a14:useLocalDpi xmlns:a14="http://schemas.microsoft.com/office/drawing/2010/main" val="0"/>
              </a:ext>
            </a:extLst>
          </a:blip>
          <a:srcRect l="7577" t="21986" b="26127"/>
          <a:stretch/>
        </p:blipFill>
        <p:spPr bwMode="auto">
          <a:xfrm>
            <a:off x="1369481" y="1352329"/>
            <a:ext cx="3437650" cy="436920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8 Imagen" descr="C:\Users\ambapo01\Downloads\WhatsApp Image 2020-09-10 at 11.42.56 AM (3).jpeg"/>
          <p:cNvPicPr/>
          <p:nvPr/>
        </p:nvPicPr>
        <p:blipFill rotWithShape="1">
          <a:blip r:embed="rId4" cstate="print">
            <a:extLst>
              <a:ext uri="{28A0092B-C50C-407E-A947-70E740481C1C}">
                <a14:useLocalDpi xmlns:a14="http://schemas.microsoft.com/office/drawing/2010/main" val="0"/>
              </a:ext>
            </a:extLst>
          </a:blip>
          <a:srcRect t="21991" b="24103"/>
          <a:stretch/>
        </p:blipFill>
        <p:spPr bwMode="auto">
          <a:xfrm>
            <a:off x="5369217" y="1352329"/>
            <a:ext cx="3369834" cy="436920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31941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028696" y="230981"/>
            <a:ext cx="10779619" cy="584775"/>
          </a:xfrm>
          <a:prstGeom prst="rect">
            <a:avLst/>
          </a:prstGeom>
          <a:noFill/>
        </p:spPr>
        <p:txBody>
          <a:bodyPr wrap="square" rtlCol="0">
            <a:spAutoFit/>
          </a:bodyPr>
          <a:lstStyle/>
          <a:p>
            <a:r>
              <a:rPr lang="es-ES" sz="3200" b="1" dirty="0">
                <a:solidFill>
                  <a:schemeClr val="accent6"/>
                </a:solidFill>
              </a:rPr>
              <a:t>RESPUESTAS Y ACLARACIONES PRESENTADAS EN LA APRC</a:t>
            </a:r>
            <a:endParaRPr lang="es-CO" sz="3200" dirty="0">
              <a:solidFill>
                <a:schemeClr val="accent6"/>
              </a:solidFill>
            </a:endParaRPr>
          </a:p>
        </p:txBody>
      </p:sp>
      <p:sp>
        <p:nvSpPr>
          <p:cNvPr id="5" name="Rectángulo 4"/>
          <p:cNvSpPr/>
          <p:nvPr/>
        </p:nvSpPr>
        <p:spPr>
          <a:xfrm>
            <a:off x="1028695" y="1198368"/>
            <a:ext cx="10779619" cy="4524315"/>
          </a:xfrm>
          <a:prstGeom prst="rect">
            <a:avLst/>
          </a:prstGeom>
        </p:spPr>
        <p:txBody>
          <a:bodyPr wrap="square">
            <a:spAutoFit/>
          </a:bodyPr>
          <a:lstStyle/>
          <a:p>
            <a:r>
              <a:rPr lang="es-CO" dirty="0" smtClean="0">
                <a:latin typeface="Arial" pitchFamily="34" charset="0"/>
                <a:cs typeface="Arial" pitchFamily="34" charset="0"/>
              </a:rPr>
              <a:t>Durante la transmisión de la Audiencia rendición de cuenta realizada por FACEBOOK LIVE Se registraron dos preguntas por los ciudadanos en el tiempo asignado relacionadas a continuación, que se respondieron durante la trasmisión.</a:t>
            </a:r>
          </a:p>
          <a:p>
            <a:endParaRPr lang="es-CO" dirty="0">
              <a:latin typeface="Arial" pitchFamily="34" charset="0"/>
              <a:cs typeface="Arial" pitchFamily="34" charset="0"/>
            </a:endParaRPr>
          </a:p>
          <a:p>
            <a:endParaRPr lang="es-CO" dirty="0" smtClean="0">
              <a:latin typeface="Arial" pitchFamily="34" charset="0"/>
              <a:cs typeface="Arial" pitchFamily="34" charset="0"/>
            </a:endParaRPr>
          </a:p>
          <a:p>
            <a:endParaRPr lang="es-CO" dirty="0">
              <a:latin typeface="Arial" pitchFamily="34" charset="0"/>
              <a:cs typeface="Arial" pitchFamily="34" charset="0"/>
            </a:endParaRPr>
          </a:p>
          <a:p>
            <a:endParaRPr lang="es-CO" dirty="0" smtClean="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pPr algn="just"/>
            <a:r>
              <a:rPr lang="es-CO" dirty="0">
                <a:latin typeface="Arial" pitchFamily="34" charset="0"/>
                <a:cs typeface="Arial" pitchFamily="34" charset="0"/>
              </a:rPr>
              <a:t>Se aclara que las </a:t>
            </a:r>
            <a:r>
              <a:rPr lang="es-CO" dirty="0" smtClean="0">
                <a:latin typeface="Arial" pitchFamily="34" charset="0"/>
                <a:cs typeface="Arial" pitchFamily="34" charset="0"/>
              </a:rPr>
              <a:t>preguntas que se realizaron durante  la transmisión después del tiempo asignado para su realización y las que fueron radicadas en los correos habilitados se </a:t>
            </a:r>
            <a:r>
              <a:rPr lang="es-CO" dirty="0">
                <a:latin typeface="Arial" pitchFamily="34" charset="0"/>
                <a:cs typeface="Arial" pitchFamily="34" charset="0"/>
              </a:rPr>
              <a:t>les darán respuesta en 15 días hábiles vía correo electrónico o a su dirección de domicilio, e igualmente en la página web  estarán las respuestas de todas las intervenciones.</a:t>
            </a:r>
          </a:p>
          <a:p>
            <a:pPr algn="just"/>
            <a:r>
              <a:rPr lang="es-CO" dirty="0">
                <a:latin typeface="Arial" pitchFamily="34" charset="0"/>
                <a:cs typeface="Arial" pitchFamily="34" charset="0"/>
              </a:rPr>
              <a:t> </a:t>
            </a:r>
          </a:p>
          <a:p>
            <a:pPr algn="just"/>
            <a:r>
              <a:rPr lang="es-CO" dirty="0">
                <a:latin typeface="Arial" pitchFamily="34" charset="0"/>
                <a:cs typeface="Arial" pitchFamily="34" charset="0"/>
              </a:rPr>
              <a:t>El Gerente de la E.S.E ISABU da respuesta a cada una de las preguntas realizadas por los ciudadanos</a:t>
            </a:r>
            <a:endParaRPr lang="es-CO" dirty="0" smtClean="0">
              <a:latin typeface="Arial" pitchFamily="34" charset="0"/>
              <a:cs typeface="Arial" pitchFamily="34" charset="0"/>
            </a:endParaRPr>
          </a:p>
          <a:p>
            <a:endParaRPr lang="es-CO" dirty="0">
              <a:latin typeface="Arial" pitchFamily="34" charset="0"/>
              <a:cs typeface="Arial" pitchFamily="34" charset="0"/>
            </a:endParaRPr>
          </a:p>
        </p:txBody>
      </p:sp>
      <p:pic>
        <p:nvPicPr>
          <p:cNvPr id="6" name="5 Imagen"/>
          <p:cNvPicPr/>
          <p:nvPr/>
        </p:nvPicPr>
        <p:blipFill rotWithShape="1">
          <a:blip r:embed="rId3"/>
          <a:srcRect l="23780" t="33536" r="23903" b="38066"/>
          <a:stretch/>
        </p:blipFill>
        <p:spPr bwMode="auto">
          <a:xfrm>
            <a:off x="1862503" y="2244988"/>
            <a:ext cx="3811465" cy="1215537"/>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4"/>
          <a:srcRect l="23780" t="37160" r="31547" b="38671"/>
          <a:stretch/>
        </p:blipFill>
        <p:spPr bwMode="auto">
          <a:xfrm>
            <a:off x="6013939" y="2244988"/>
            <a:ext cx="3470030" cy="12155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732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7FE33F6-3411-4BAF-BBEC-7F50D1F0B227}"/>
              </a:ext>
            </a:extLst>
          </p:cNvPr>
          <p:cNvSpPr/>
          <p:nvPr/>
        </p:nvSpPr>
        <p:spPr>
          <a:xfrm>
            <a:off x="159026" y="808383"/>
            <a:ext cx="2517913" cy="145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ángulo 2">
            <a:extLst>
              <a:ext uri="{FF2B5EF4-FFF2-40B4-BE49-F238E27FC236}">
                <a16:creationId xmlns:a16="http://schemas.microsoft.com/office/drawing/2014/main" xmlns="" id="{38E01A4B-9BE5-45CC-B0BE-E9AB8BA96D2A}"/>
              </a:ext>
            </a:extLst>
          </p:cNvPr>
          <p:cNvSpPr/>
          <p:nvPr/>
        </p:nvSpPr>
        <p:spPr>
          <a:xfrm>
            <a:off x="0" y="2470245"/>
            <a:ext cx="12192000" cy="2121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xmlns="" id="{E71D341D-A979-4D1A-9579-5D7E995A8DA4}"/>
              </a:ext>
            </a:extLst>
          </p:cNvPr>
          <p:cNvSpPr txBox="1"/>
          <p:nvPr/>
        </p:nvSpPr>
        <p:spPr>
          <a:xfrm>
            <a:off x="278295" y="2737620"/>
            <a:ext cx="10537751" cy="1200329"/>
          </a:xfrm>
          <a:prstGeom prst="rect">
            <a:avLst/>
          </a:prstGeom>
          <a:noFill/>
        </p:spPr>
        <p:txBody>
          <a:bodyPr wrap="square" rtlCol="0">
            <a:spAutoFit/>
          </a:bodyPr>
          <a:lstStyle/>
          <a:p>
            <a:pPr marL="571500" lvl="0" indent="-571500">
              <a:buFont typeface="Arial" panose="020B0604020202020204" pitchFamily="34" charset="0"/>
              <a:buChar char="•"/>
            </a:pPr>
            <a:r>
              <a:rPr lang="es-CO" sz="7200" dirty="0">
                <a:solidFill>
                  <a:prstClr val="black"/>
                </a:solidFill>
                <a:latin typeface="Gill Sans MT Condensed" panose="020B0506020104020203" pitchFamily="34" charset="0"/>
              </a:rPr>
              <a:t>EVALUACION DE LA AUDIENCIA</a:t>
            </a:r>
          </a:p>
        </p:txBody>
      </p:sp>
    </p:spTree>
    <p:extLst>
      <p:ext uri="{BB962C8B-B14F-4D97-AF65-F5344CB8AC3E}">
        <p14:creationId xmlns:p14="http://schemas.microsoft.com/office/powerpoint/2010/main" val="344613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39796" y="3231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ORGANIGRAMA FUNCIONAL</a:t>
            </a:r>
            <a:endParaRPr lang="es-CO" sz="2800" dirty="0">
              <a:latin typeface="Gill Sans MT Condensed" panose="020B05060201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060" y="1022220"/>
            <a:ext cx="9171940" cy="5022980"/>
          </a:xfrm>
          <a:prstGeom prst="rect">
            <a:avLst/>
          </a:prstGeom>
          <a:noFill/>
        </p:spPr>
      </p:pic>
    </p:spTree>
    <p:extLst>
      <p:ext uri="{BB962C8B-B14F-4D97-AF65-F5344CB8AC3E}">
        <p14:creationId xmlns:p14="http://schemas.microsoft.com/office/powerpoint/2010/main" val="319447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7 Imagen"/>
          <p:cNvPicPr/>
          <p:nvPr/>
        </p:nvPicPr>
        <p:blipFill rotWithShape="1">
          <a:blip r:embed="rId3"/>
          <a:srcRect l="21525" t="16314" r="44503" b="7250"/>
          <a:stretch/>
        </p:blipFill>
        <p:spPr bwMode="auto">
          <a:xfrm>
            <a:off x="3540369" y="1254369"/>
            <a:ext cx="4173416" cy="4513386"/>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1840523" y="398585"/>
            <a:ext cx="6775939" cy="584775"/>
          </a:xfrm>
          <a:prstGeom prst="rect">
            <a:avLst/>
          </a:prstGeom>
        </p:spPr>
        <p:txBody>
          <a:bodyPr wrap="square">
            <a:spAutoFit/>
          </a:bodyPr>
          <a:lstStyle/>
          <a:p>
            <a:r>
              <a:rPr lang="es-ES" sz="3200" b="1" dirty="0" smtClean="0">
                <a:solidFill>
                  <a:schemeClr val="accent6"/>
                </a:solidFill>
              </a:rPr>
              <a:t>EVALUACION  DE LA AUDIENCIA </a:t>
            </a:r>
            <a:endParaRPr lang="es-CO" sz="3200" dirty="0">
              <a:solidFill>
                <a:schemeClr val="accent6"/>
              </a:solidFill>
            </a:endParaRPr>
          </a:p>
        </p:txBody>
      </p:sp>
    </p:spTree>
    <p:extLst>
      <p:ext uri="{BB962C8B-B14F-4D97-AF65-F5344CB8AC3E}">
        <p14:creationId xmlns:p14="http://schemas.microsoft.com/office/powerpoint/2010/main" val="1990355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958089" y="1578597"/>
            <a:ext cx="7303477" cy="3170099"/>
          </a:xfrm>
          <a:prstGeom prst="rect">
            <a:avLst/>
          </a:prstGeom>
        </p:spPr>
        <p:txBody>
          <a:bodyPr wrap="square">
            <a:spAutoFit/>
          </a:bodyPr>
          <a:lstStyle/>
          <a:p>
            <a:pPr algn="ctr"/>
            <a:r>
              <a:rPr lang="es-CO" sz="3200" b="1" dirty="0"/>
              <a:t>El detalle del informe de evaluación de la Audiencia pública de Rendición de cuentas </a:t>
            </a:r>
            <a:r>
              <a:rPr lang="es-CO" sz="3200" b="1" dirty="0" smtClean="0"/>
              <a:t>por </a:t>
            </a:r>
            <a:r>
              <a:rPr lang="es-CO" sz="3200" b="1" dirty="0"/>
              <a:t>parte de la oficina de control interno, se publicó en el Link</a:t>
            </a:r>
            <a:r>
              <a:rPr lang="es-CO" sz="3200" b="1" dirty="0" smtClean="0"/>
              <a:t>:</a:t>
            </a:r>
          </a:p>
          <a:p>
            <a:endParaRPr lang="es-CO" b="1" dirty="0"/>
          </a:p>
          <a:p>
            <a:endParaRPr lang="es-CO" b="1" dirty="0" smtClean="0"/>
          </a:p>
          <a:p>
            <a:r>
              <a:rPr lang="es-CO" b="1" dirty="0">
                <a:solidFill>
                  <a:schemeClr val="accent1"/>
                </a:solidFill>
              </a:rPr>
              <a:t>http://www.isabu.gov.co/isabu/wp-content/uploads/2020/09/Evaluacion-Audiencia-P%C3%BAblica-Rendicion-de-cuentas-vigencia-2019.pdf</a:t>
            </a:r>
          </a:p>
        </p:txBody>
      </p:sp>
      <p:sp>
        <p:nvSpPr>
          <p:cNvPr id="4" name="3 Rectángulo"/>
          <p:cNvSpPr/>
          <p:nvPr/>
        </p:nvSpPr>
        <p:spPr>
          <a:xfrm>
            <a:off x="1840523" y="398585"/>
            <a:ext cx="6775939" cy="584775"/>
          </a:xfrm>
          <a:prstGeom prst="rect">
            <a:avLst/>
          </a:prstGeom>
        </p:spPr>
        <p:txBody>
          <a:bodyPr wrap="square">
            <a:spAutoFit/>
          </a:bodyPr>
          <a:lstStyle/>
          <a:p>
            <a:r>
              <a:rPr lang="es-ES" sz="3200" b="1" dirty="0" smtClean="0">
                <a:solidFill>
                  <a:schemeClr val="accent6"/>
                </a:solidFill>
              </a:rPr>
              <a:t>EVALUACION  DE LA AUDIENCIA </a:t>
            </a:r>
            <a:endParaRPr lang="es-CO" sz="3200" dirty="0">
              <a:solidFill>
                <a:schemeClr val="accent6"/>
              </a:solidFill>
            </a:endParaRPr>
          </a:p>
        </p:txBody>
      </p:sp>
    </p:spTree>
    <p:extLst>
      <p:ext uri="{BB962C8B-B14F-4D97-AF65-F5344CB8AC3E}">
        <p14:creationId xmlns:p14="http://schemas.microsoft.com/office/powerpoint/2010/main" val="3721538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94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OBJETIVOS ESTRATEGICOS</a:t>
            </a:r>
            <a:endParaRPr lang="es-CO" sz="2800" dirty="0">
              <a:latin typeface="Gill Sans MT Condensed" panose="020B0506020104020203" pitchFamily="34" charset="0"/>
            </a:endParaRPr>
          </a:p>
        </p:txBody>
      </p:sp>
      <p:sp>
        <p:nvSpPr>
          <p:cNvPr id="4" name="CuadroTexto 3"/>
          <p:cNvSpPr txBox="1"/>
          <p:nvPr/>
        </p:nvSpPr>
        <p:spPr>
          <a:xfrm>
            <a:off x="914395" y="1548407"/>
            <a:ext cx="10779619" cy="2554545"/>
          </a:xfrm>
          <a:prstGeom prst="rect">
            <a:avLst/>
          </a:prstGeom>
          <a:noFill/>
        </p:spPr>
        <p:txBody>
          <a:bodyPr wrap="square" rtlCol="0">
            <a:spAutoFit/>
          </a:bodyPr>
          <a:lstStyle/>
          <a:p>
            <a:pPr marL="342900" indent="-342900" algn="just">
              <a:buFont typeface="Arial" panose="020B0604020202020204" pitchFamily="34" charset="0"/>
              <a:buChar char="•"/>
            </a:pPr>
            <a:r>
              <a:rPr lang="es-MX" sz="2000" b="1" i="1" dirty="0">
                <a:latin typeface="Arial" panose="020B0604020202020204" pitchFamily="34" charset="0"/>
                <a:cs typeface="Arial" panose="020B0604020202020204" pitchFamily="34" charset="0"/>
              </a:rPr>
              <a:t>ATENCIÓN AL USUARIO Y SU FAMILIA CON SERVICIOS SEGUROS Y DE </a:t>
            </a:r>
            <a:r>
              <a:rPr lang="es-MX" sz="2000" b="1" i="1" dirty="0" smtClean="0">
                <a:latin typeface="Arial" panose="020B0604020202020204" pitchFamily="34" charset="0"/>
                <a:cs typeface="Arial" panose="020B0604020202020204" pitchFamily="34" charset="0"/>
              </a:rPr>
              <a:t>CALIDAD.</a:t>
            </a:r>
          </a:p>
          <a:p>
            <a:pPr algn="just"/>
            <a:endParaRPr lang="es-MX" sz="2000" b="1" i="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b="1" i="1" dirty="0">
                <a:latin typeface="Arial" panose="020B0604020202020204" pitchFamily="34" charset="0"/>
                <a:cs typeface="Arial" panose="020B0604020202020204" pitchFamily="34" charset="0"/>
              </a:rPr>
              <a:t>PREVENCIÓN Y SANEAMIENTO FISCAL Y SOSTENIBILIDAD FINANCIERA</a:t>
            </a:r>
            <a:r>
              <a:rPr lang="es-MX" sz="2000" b="1" i="1" dirty="0" smtClean="0">
                <a:latin typeface="Arial" panose="020B0604020202020204" pitchFamily="34" charset="0"/>
                <a:cs typeface="Arial" panose="020B0604020202020204" pitchFamily="34" charset="0"/>
              </a:rPr>
              <a:t>.</a:t>
            </a:r>
          </a:p>
          <a:p>
            <a:pPr algn="just"/>
            <a:endParaRPr lang="es-MX" sz="2000" b="1" i="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b="1" i="1" dirty="0">
                <a:latin typeface="Arial" panose="020B0604020202020204" pitchFamily="34" charset="0"/>
                <a:cs typeface="Arial" panose="020B0604020202020204" pitchFamily="34" charset="0"/>
              </a:rPr>
              <a:t>FORTALECIMIENTO INSTITUCIONAL BAJO UN SISTEMA INTEGRADO DE GESTIÓN</a:t>
            </a:r>
            <a:r>
              <a:rPr lang="es-MX" sz="2000" b="1" i="1"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MX" sz="2000" b="1" i="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b="1" i="1" dirty="0">
                <a:latin typeface="Arial" panose="020B0604020202020204" pitchFamily="34" charset="0"/>
                <a:cs typeface="Arial" panose="020B0604020202020204" pitchFamily="34" charset="0"/>
              </a:rPr>
              <a:t>ARTICULACIÓN EN REDES PARA LA PRESTACIÓN DE SERVICIOS DE SALUD</a:t>
            </a:r>
            <a:endParaRPr lang="es-MX" sz="2000" b="1" i="1"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p:txBody>
      </p:sp>
      <p:sp>
        <p:nvSpPr>
          <p:cNvPr id="5" name="CuadroTexto 4"/>
          <p:cNvSpPr txBox="1"/>
          <p:nvPr/>
        </p:nvSpPr>
        <p:spPr>
          <a:xfrm>
            <a:off x="914394" y="4431307"/>
            <a:ext cx="10779619" cy="707886"/>
          </a:xfrm>
          <a:prstGeom prst="rect">
            <a:avLst/>
          </a:prstGeom>
          <a:noFill/>
        </p:spPr>
        <p:txBody>
          <a:bodyPr wrap="square" rtlCol="0">
            <a:spAutoFit/>
          </a:bodyPr>
          <a:lstStyle/>
          <a:p>
            <a:pPr algn="just"/>
            <a:r>
              <a:rPr lang="es-MX" sz="2000" b="1" i="1" dirty="0" smtClean="0">
                <a:solidFill>
                  <a:srgbClr val="00B050"/>
                </a:solidFill>
                <a:latin typeface="Arial" panose="020B0604020202020204" pitchFamily="34" charset="0"/>
                <a:cs typeface="Arial" panose="020B0604020202020204" pitchFamily="34" charset="0"/>
              </a:rPr>
              <a:t>Resultados que se evidencian en el cumplimiento del plan de acción 2018 y 2019 con un cumplimiento del 100%</a:t>
            </a:r>
            <a:endParaRPr lang="es-MX" sz="2000" b="1" i="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12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PORTAFOLIO DE SERVICIOS</a:t>
            </a:r>
            <a:endParaRPr lang="es-CO" sz="2800" dirty="0">
              <a:latin typeface="Gill Sans MT Condensed" panose="020B0506020104020203" pitchFamily="34" charset="0"/>
            </a:endParaRPr>
          </a:p>
        </p:txBody>
      </p:sp>
      <p:sp>
        <p:nvSpPr>
          <p:cNvPr id="5" name="Rectángulo 4"/>
          <p:cNvSpPr/>
          <p:nvPr/>
        </p:nvSpPr>
        <p:spPr>
          <a:xfrm>
            <a:off x="1047748" y="1685141"/>
            <a:ext cx="10512914" cy="31700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s-MX" sz="2000" dirty="0">
                <a:solidFill>
                  <a:schemeClr val="tx1"/>
                </a:solidFill>
                <a:latin typeface="Arial" panose="020B0604020202020204" pitchFamily="34" charset="0"/>
                <a:cs typeface="Arial" panose="020B0604020202020204" pitchFamily="34" charset="0"/>
              </a:rPr>
              <a:t>El Instituto de Salud de Bucaramanga E.S.E. ISABU, con el propósito de mejorar las condiciones de salud y bienestar de los bumangueses ofrece los siguientes servicios de primer y segundo nivel de complejidad, los cuales incluyen consulta externa, odontología, entre otros servicios básicos en 22 centros de salud ubicados estratégicamente en toda la cuidad y dos (2) unidades hospitalarias, una ubicada al norte de la cuidad y otra situada al oriente de la meseta de Bucaramanga, incluyendo atención en urgencias, consulta externa, hospitalización y algunos servicios de atención intermedia, dada por médicos generales y de las especialidades básicas, </a:t>
            </a:r>
            <a:r>
              <a:rPr lang="es-MX" sz="2000" b="1" dirty="0">
                <a:solidFill>
                  <a:schemeClr val="tx1"/>
                </a:solidFill>
                <a:latin typeface="Arial" panose="020B0604020202020204" pitchFamily="34" charset="0"/>
                <a:cs typeface="Arial" panose="020B0604020202020204" pitchFamily="34" charset="0"/>
              </a:rPr>
              <a:t>tales como: medicina interna, cirugía ginecoobstetricia, pediatría, anestesiología, cirugía ambulatoria, partos de bajo y mediano riesgo, entre otros. </a:t>
            </a:r>
          </a:p>
        </p:txBody>
      </p:sp>
    </p:spTree>
    <p:extLst>
      <p:ext uri="{BB962C8B-B14F-4D97-AF65-F5344CB8AC3E}">
        <p14:creationId xmlns:p14="http://schemas.microsoft.com/office/powerpoint/2010/main" val="2073485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14396" y="4374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SERVICIOS</a:t>
            </a:r>
            <a:endParaRPr lang="es-CO" sz="2800" dirty="0">
              <a:latin typeface="Gill Sans MT Condensed" panose="020B0506020104020203" pitchFamily="34" charset="0"/>
            </a:endParaRPr>
          </a:p>
        </p:txBody>
      </p:sp>
      <p:sp>
        <p:nvSpPr>
          <p:cNvPr id="3" name="Rectángulo 2"/>
          <p:cNvSpPr/>
          <p:nvPr/>
        </p:nvSpPr>
        <p:spPr>
          <a:xfrm>
            <a:off x="987915" y="1022220"/>
            <a:ext cx="10706100" cy="4801314"/>
          </a:xfrm>
          <a:prstGeom prst="rect">
            <a:avLst/>
          </a:prstGeom>
        </p:spPr>
        <p:txBody>
          <a:bodyPr wrap="square">
            <a:spAutoFit/>
          </a:bodyPr>
          <a:lstStyle/>
          <a:p>
            <a:pPr algn="just"/>
            <a:r>
              <a:rPr lang="es-MX" dirty="0">
                <a:solidFill>
                  <a:srgbClr val="00B050"/>
                </a:solidFill>
                <a:latin typeface="Arial" panose="020B0604020202020204" pitchFamily="34" charset="0"/>
                <a:cs typeface="Arial" panose="020B0604020202020204" pitchFamily="34" charset="0"/>
              </a:rPr>
              <a:t>SERVICIOS DE PROMOCIÓN Y PREVENCIÓN: </a:t>
            </a:r>
            <a:r>
              <a:rPr lang="es-MX" dirty="0">
                <a:latin typeface="Arial" panose="020B0604020202020204" pitchFamily="34" charset="0"/>
                <a:cs typeface="Arial" panose="020B0604020202020204" pitchFamily="34" charset="0"/>
              </a:rPr>
              <a:t>incluyen actividades de capacitación, información y educación continua en torno los siguientes temas: Maternidad segura “La magia del Amor, recién nacido, crecimiento y desarrollo, PAI, IAMI, AIEPI, salud oral, detección temprana de alteraciones de la agudeza visual, control planificación familiar, detección temprana de alteraciones del joven, control prenatal, detección temprana de cáncer de cérvix y mama y detección temprana de alteraciones del adulto mayor, programas que buscan promover estilos de vida saludables y fomentar el autocuidado</a:t>
            </a:r>
            <a:r>
              <a:rPr lang="es-MX" dirty="0" smtClean="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MX" dirty="0" smtClean="0">
                <a:solidFill>
                  <a:srgbClr val="00B050"/>
                </a:solidFill>
                <a:latin typeface="Arial" panose="020B0604020202020204" pitchFamily="34" charset="0"/>
                <a:cs typeface="Arial" panose="020B0604020202020204" pitchFamily="34" charset="0"/>
              </a:rPr>
              <a:t>AMBULATORIOS</a:t>
            </a:r>
            <a:r>
              <a:rPr lang="es-MX" dirty="0">
                <a:solidFill>
                  <a:srgbClr val="00B050"/>
                </a:solidFill>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 consulta médica, fisioterapia, fonoaudiología, terapia ocupacional, terapia respiratoria, laboratorio clínico, imágenes diagnósticas, nutrición, trabajo social y psicología</a:t>
            </a:r>
            <a:r>
              <a:rPr lang="es-MX" dirty="0" smtClean="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MX" dirty="0" smtClean="0">
                <a:solidFill>
                  <a:srgbClr val="00B050"/>
                </a:solidFill>
                <a:latin typeface="Arial" panose="020B0604020202020204" pitchFamily="34" charset="0"/>
                <a:cs typeface="Arial" panose="020B0604020202020204" pitchFamily="34" charset="0"/>
              </a:rPr>
              <a:t>HOSPITALARIOS</a:t>
            </a:r>
            <a:r>
              <a:rPr lang="es-MX" dirty="0">
                <a:solidFill>
                  <a:srgbClr val="00B050"/>
                </a:solidFill>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 el Hospital Local del Norte (HLN) y la Unidad Materno Infantil Santa Teresita (UIMIST): servicios de I y II nivel de complejidad, médicos, quirúrgicos (cirugía general), urgencias y apoyo diagnóstico y terapéutico. Especialidades: ginecología y obstetricia, medicina interna, pediatría. </a:t>
            </a:r>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smtClean="0">
                <a:solidFill>
                  <a:srgbClr val="00B050"/>
                </a:solidFill>
                <a:latin typeface="Arial" panose="020B0604020202020204" pitchFamily="34" charset="0"/>
                <a:cs typeface="Arial" panose="020B0604020202020204" pitchFamily="34" charset="0"/>
              </a:rPr>
              <a:t>SERVICIOS </a:t>
            </a:r>
            <a:r>
              <a:rPr lang="es-MX" dirty="0">
                <a:solidFill>
                  <a:srgbClr val="00B050"/>
                </a:solidFill>
                <a:latin typeface="Arial" panose="020B0604020202020204" pitchFamily="34" charset="0"/>
                <a:cs typeface="Arial" panose="020B0604020202020204" pitchFamily="34" charset="0"/>
              </a:rPr>
              <a:t>COMPLEMENTARIOS: </a:t>
            </a:r>
            <a:r>
              <a:rPr lang="es-MX" dirty="0">
                <a:latin typeface="Arial" panose="020B0604020202020204" pitchFamily="34" charset="0"/>
                <a:cs typeface="Arial" panose="020B0604020202020204" pitchFamily="34" charset="0"/>
              </a:rPr>
              <a:t>Plan de Intervenciones Colectivas (PIC), Atención Primaria en Salud programa (APS); Vigilancia Epidemiológica, salud mental, tuberculosis y lepra, equipo extramural. </a:t>
            </a:r>
          </a:p>
        </p:txBody>
      </p:sp>
    </p:spTree>
    <p:extLst>
      <p:ext uri="{BB962C8B-B14F-4D97-AF65-F5344CB8AC3E}">
        <p14:creationId xmlns:p14="http://schemas.microsoft.com/office/powerpoint/2010/main" val="75661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839540" y="272345"/>
            <a:ext cx="10779619" cy="584775"/>
          </a:xfrm>
          <a:prstGeom prst="rect">
            <a:avLst/>
          </a:prstGeom>
          <a:noFill/>
        </p:spPr>
        <p:txBody>
          <a:bodyPr wrap="square" rtlCol="0">
            <a:spAutoFit/>
          </a:bodyPr>
          <a:lstStyle/>
          <a:p>
            <a:pPr algn="just"/>
            <a:r>
              <a:rPr lang="es-CO" sz="3200" dirty="0" smtClean="0">
                <a:solidFill>
                  <a:srgbClr val="00B050"/>
                </a:solidFill>
                <a:latin typeface="Gill Sans MT Condensed" panose="020B0506020104020203" pitchFamily="34" charset="0"/>
              </a:rPr>
              <a:t>ORGANIZACIÓN EN RED</a:t>
            </a:r>
            <a:endParaRPr lang="es-CO" sz="2800" dirty="0">
              <a:latin typeface="Gill Sans MT Condensed" panose="020B0506020104020203" pitchFamily="34" charset="0"/>
            </a:endParaRPr>
          </a:p>
        </p:txBody>
      </p:sp>
      <p:sp>
        <p:nvSpPr>
          <p:cNvPr id="3" name="Rectángulo 2"/>
          <p:cNvSpPr/>
          <p:nvPr/>
        </p:nvSpPr>
        <p:spPr>
          <a:xfrm>
            <a:off x="0" y="4596063"/>
            <a:ext cx="12192000" cy="2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5" name="Tabla 4"/>
          <p:cNvGraphicFramePr>
            <a:graphicFrameLocks noGrp="1"/>
          </p:cNvGraphicFramePr>
          <p:nvPr>
            <p:extLst>
              <p:ext uri="{D42A27DB-BD31-4B8C-83A1-F6EECF244321}">
                <p14:modId xmlns:p14="http://schemas.microsoft.com/office/powerpoint/2010/main" val="3020361268"/>
              </p:ext>
            </p:extLst>
          </p:nvPr>
        </p:nvGraphicFramePr>
        <p:xfrm>
          <a:off x="133350" y="946020"/>
          <a:ext cx="11925300" cy="5760720"/>
        </p:xfrm>
        <a:graphic>
          <a:graphicData uri="http://schemas.openxmlformats.org/drawingml/2006/table">
            <a:tbl>
              <a:tblPr firstRow="1" firstCol="1" bandRow="1"/>
              <a:tblGrid>
                <a:gridCol w="9178303">
                  <a:extLst>
                    <a:ext uri="{9D8B030D-6E8A-4147-A177-3AD203B41FA5}">
                      <a16:colId xmlns:a16="http://schemas.microsoft.com/office/drawing/2014/main" xmlns="" val="3266953117"/>
                    </a:ext>
                  </a:extLst>
                </a:gridCol>
                <a:gridCol w="2746997">
                  <a:extLst>
                    <a:ext uri="{9D8B030D-6E8A-4147-A177-3AD203B41FA5}">
                      <a16:colId xmlns:a16="http://schemas.microsoft.com/office/drawing/2014/main" xmlns="" val="179716859"/>
                    </a:ext>
                  </a:extLst>
                </a:gridCol>
              </a:tblGrid>
              <a:tr h="210025">
                <a:tc>
                  <a:txBody>
                    <a:bodyPr/>
                    <a:lstStyle/>
                    <a:p>
                      <a:pPr algn="ctr"/>
                      <a:r>
                        <a:rPr lang="es-CO" sz="1400" dirty="0">
                          <a:effectLst/>
                          <a:latin typeface="+mn-lt"/>
                          <a:cs typeface="Arial" panose="020B0604020202020204" pitchFamily="34" charset="0"/>
                        </a:rPr>
                        <a:t>UNIDADES HOSPITALARIAS</a:t>
                      </a:r>
                      <a:endParaRPr lang="es-MX" sz="1400" dirty="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3">
                  <a:txBody>
                    <a:bodyPr/>
                    <a:lstStyle/>
                    <a:p>
                      <a:r>
                        <a:rPr lang="es-CO" sz="1400">
                          <a:effectLst/>
                          <a:latin typeface="+mn-lt"/>
                          <a:cs typeface="Arial" panose="020B0604020202020204" pitchFamily="34" charset="0"/>
                        </a:rPr>
                        <a:t>Director Técnico</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0450622"/>
                  </a:ext>
                </a:extLst>
              </a:tr>
              <a:tr h="210025">
                <a:tc>
                  <a:txBody>
                    <a:bodyPr/>
                    <a:lstStyle/>
                    <a:p>
                      <a:pPr algn="just"/>
                      <a:r>
                        <a:rPr lang="es-CO" sz="1400">
                          <a:effectLst/>
                          <a:latin typeface="+mn-lt"/>
                          <a:cs typeface="Arial" panose="020B0604020202020204" pitchFamily="34" charset="0"/>
                        </a:rPr>
                        <a:t>Hospital Local del Norte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4288459236"/>
                  </a:ext>
                </a:extLst>
              </a:tr>
              <a:tr h="210025">
                <a:tc>
                  <a:txBody>
                    <a:bodyPr/>
                    <a:lstStyle/>
                    <a:p>
                      <a:pPr algn="just"/>
                      <a:r>
                        <a:rPr lang="es-CO" sz="1400">
                          <a:effectLst/>
                          <a:latin typeface="+mn-lt"/>
                          <a:cs typeface="Arial" panose="020B0604020202020204" pitchFamily="34" charset="0"/>
                        </a:rPr>
                        <a:t>Unidad Intermedia Materno Infantil Santa Teresita UIMIST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68893221"/>
                  </a:ext>
                </a:extLst>
              </a:tr>
              <a:tr h="210025">
                <a:tc>
                  <a:txBody>
                    <a:bodyPr/>
                    <a:lstStyle/>
                    <a:p>
                      <a:pPr algn="ctr"/>
                      <a:r>
                        <a:rPr lang="es-CO" sz="1400" dirty="0">
                          <a:effectLst/>
                          <a:latin typeface="+mn-lt"/>
                          <a:cs typeface="Arial" panose="020B0604020202020204" pitchFamily="34" charset="0"/>
                        </a:rPr>
                        <a:t>ZONA 1 - ZONA NORTE</a:t>
                      </a:r>
                      <a:endParaRPr lang="es-MX" sz="1400" dirty="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r>
                        <a:rPr lang="es-CO" sz="1400">
                          <a:effectLst/>
                          <a:latin typeface="+mn-lt"/>
                          <a:cs typeface="Arial" panose="020B0604020202020204" pitchFamily="34" charset="0"/>
                        </a:rPr>
                        <a:t>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9199865"/>
                  </a:ext>
                </a:extLst>
              </a:tr>
              <a:tr h="210025">
                <a:tc>
                  <a:txBody>
                    <a:bodyPr/>
                    <a:lstStyle/>
                    <a:p>
                      <a:pPr algn="just"/>
                      <a:r>
                        <a:rPr lang="es-CO" sz="1400">
                          <a:effectLst/>
                          <a:latin typeface="+mn-lt"/>
                          <a:cs typeface="Arial" panose="020B0604020202020204" pitchFamily="34" charset="0"/>
                        </a:rPr>
                        <a:t>C.S. Colorados</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r>
                        <a:rPr lang="es-CO" sz="1400">
                          <a:effectLst/>
                          <a:latin typeface="+mn-lt"/>
                          <a:cs typeface="Arial" panose="020B0604020202020204" pitchFamily="34" charset="0"/>
                        </a:rPr>
                        <a:t>Director Técnico</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3627843"/>
                  </a:ext>
                </a:extLst>
              </a:tr>
              <a:tr h="210025">
                <a:tc>
                  <a:txBody>
                    <a:bodyPr/>
                    <a:lstStyle/>
                    <a:p>
                      <a:pPr algn="just"/>
                      <a:r>
                        <a:rPr lang="es-CO" sz="1400">
                          <a:effectLst/>
                          <a:latin typeface="+mn-lt"/>
                          <a:cs typeface="Arial" panose="020B0604020202020204" pitchFamily="34" charset="0"/>
                        </a:rPr>
                        <a:t>C.S. Café Madrid</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118139648"/>
                  </a:ext>
                </a:extLst>
              </a:tr>
              <a:tr h="210025">
                <a:tc>
                  <a:txBody>
                    <a:bodyPr/>
                    <a:lstStyle/>
                    <a:p>
                      <a:pPr algn="just"/>
                      <a:r>
                        <a:rPr lang="es-CO" sz="1400">
                          <a:effectLst/>
                          <a:latin typeface="+mn-lt"/>
                          <a:cs typeface="Arial" panose="020B0604020202020204" pitchFamily="34" charset="0"/>
                        </a:rPr>
                        <a:t>C.S. Villa Rosa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3650720323"/>
                  </a:ext>
                </a:extLst>
              </a:tr>
              <a:tr h="210025">
                <a:tc>
                  <a:txBody>
                    <a:bodyPr/>
                    <a:lstStyle/>
                    <a:p>
                      <a:pPr algn="just"/>
                      <a:r>
                        <a:rPr lang="es-CO" sz="1400">
                          <a:effectLst/>
                          <a:latin typeface="+mn-lt"/>
                          <a:cs typeface="Arial" panose="020B0604020202020204" pitchFamily="34" charset="0"/>
                        </a:rPr>
                        <a:t>C.S. Regaderos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2765606965"/>
                  </a:ext>
                </a:extLst>
              </a:tr>
              <a:tr h="210025">
                <a:tc>
                  <a:txBody>
                    <a:bodyPr/>
                    <a:lstStyle/>
                    <a:p>
                      <a:pPr algn="just"/>
                      <a:r>
                        <a:rPr lang="es-CO" sz="1400">
                          <a:effectLst/>
                          <a:latin typeface="+mn-lt"/>
                          <a:cs typeface="Arial" panose="020B0604020202020204" pitchFamily="34" charset="0"/>
                        </a:rPr>
                        <a:t>C.S. IPC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992922572"/>
                  </a:ext>
                </a:extLst>
              </a:tr>
              <a:tr h="210025">
                <a:tc>
                  <a:txBody>
                    <a:bodyPr/>
                    <a:lstStyle/>
                    <a:p>
                      <a:pPr algn="just"/>
                      <a:r>
                        <a:rPr lang="es-CO" sz="1400">
                          <a:effectLst/>
                          <a:latin typeface="+mn-lt"/>
                          <a:cs typeface="Arial" panose="020B0604020202020204" pitchFamily="34" charset="0"/>
                        </a:rPr>
                        <a:t>C.S. San Rafael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672173504"/>
                  </a:ext>
                </a:extLst>
              </a:tr>
              <a:tr h="210025">
                <a:tc>
                  <a:txBody>
                    <a:bodyPr/>
                    <a:lstStyle/>
                    <a:p>
                      <a:pPr algn="ctr"/>
                      <a:r>
                        <a:rPr lang="es-CO" sz="1400" dirty="0">
                          <a:effectLst/>
                          <a:latin typeface="+mn-lt"/>
                          <a:cs typeface="Arial" panose="020B0604020202020204" pitchFamily="34" charset="0"/>
                        </a:rPr>
                        <a:t>ZONA 2 - ZONA CENTRO ORIENTE</a:t>
                      </a:r>
                      <a:endParaRPr lang="es-MX" sz="1400" dirty="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s-CO" sz="1400">
                          <a:effectLst/>
                          <a:latin typeface="+mn-lt"/>
                          <a:cs typeface="Arial" panose="020B0604020202020204" pitchFamily="34" charset="0"/>
                        </a:rPr>
                        <a:t>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4088903"/>
                  </a:ext>
                </a:extLst>
              </a:tr>
              <a:tr h="210025">
                <a:tc>
                  <a:txBody>
                    <a:bodyPr/>
                    <a:lstStyle/>
                    <a:p>
                      <a:pPr algn="just"/>
                      <a:r>
                        <a:rPr lang="es-CO" sz="1400">
                          <a:effectLst/>
                          <a:latin typeface="+mn-lt"/>
                          <a:cs typeface="Arial" panose="020B0604020202020204" pitchFamily="34" charset="0"/>
                        </a:rPr>
                        <a:t>C.S. Rosario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r>
                        <a:rPr lang="es-CO" sz="1400">
                          <a:effectLst/>
                          <a:latin typeface="+mn-lt"/>
                          <a:cs typeface="Arial" panose="020B0604020202020204" pitchFamily="34" charset="0"/>
                        </a:rPr>
                        <a:t>Director Técnico</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511091"/>
                  </a:ext>
                </a:extLst>
              </a:tr>
              <a:tr h="210025">
                <a:tc>
                  <a:txBody>
                    <a:bodyPr/>
                    <a:lstStyle/>
                    <a:p>
                      <a:pPr algn="just"/>
                      <a:r>
                        <a:rPr lang="es-CO" sz="1400">
                          <a:effectLst/>
                          <a:latin typeface="+mn-lt"/>
                          <a:cs typeface="Arial" panose="020B0604020202020204" pitchFamily="34" charset="0"/>
                        </a:rPr>
                        <a:t>C.S. Morrorico</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2703656012"/>
                  </a:ext>
                </a:extLst>
              </a:tr>
              <a:tr h="210025">
                <a:tc>
                  <a:txBody>
                    <a:bodyPr/>
                    <a:lstStyle/>
                    <a:p>
                      <a:pPr algn="just"/>
                      <a:r>
                        <a:rPr lang="es-CO" sz="1400">
                          <a:effectLst/>
                          <a:latin typeface="+mn-lt"/>
                          <a:cs typeface="Arial" panose="020B0604020202020204" pitchFamily="34" charset="0"/>
                        </a:rPr>
                        <a:t>C.S. Comuneros</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2902281965"/>
                  </a:ext>
                </a:extLst>
              </a:tr>
              <a:tr h="210025">
                <a:tc>
                  <a:txBody>
                    <a:bodyPr/>
                    <a:lstStyle/>
                    <a:p>
                      <a:pPr algn="just"/>
                      <a:r>
                        <a:rPr lang="es-CO" sz="1400">
                          <a:effectLst/>
                          <a:latin typeface="+mn-lt"/>
                          <a:cs typeface="Arial" panose="020B0604020202020204" pitchFamily="34" charset="0"/>
                        </a:rPr>
                        <a:t>C.S. Girardot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291092550"/>
                  </a:ext>
                </a:extLst>
              </a:tr>
              <a:tr h="210025">
                <a:tc>
                  <a:txBody>
                    <a:bodyPr/>
                    <a:lstStyle/>
                    <a:p>
                      <a:pPr algn="just"/>
                      <a:r>
                        <a:rPr lang="es-CO" sz="1400">
                          <a:effectLst/>
                          <a:latin typeface="+mn-lt"/>
                          <a:cs typeface="Arial" panose="020B0604020202020204" pitchFamily="34" charset="0"/>
                        </a:rPr>
                        <a:t>C.S. Gaitán</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376650844"/>
                  </a:ext>
                </a:extLst>
              </a:tr>
              <a:tr h="210025">
                <a:tc>
                  <a:txBody>
                    <a:bodyPr/>
                    <a:lstStyle/>
                    <a:p>
                      <a:pPr algn="just"/>
                      <a:r>
                        <a:rPr lang="es-CO" sz="1400">
                          <a:effectLst/>
                          <a:latin typeface="+mn-lt"/>
                          <a:cs typeface="Arial" panose="020B0604020202020204" pitchFamily="34" charset="0"/>
                        </a:rPr>
                        <a:t>C.S. Santander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945051983"/>
                  </a:ext>
                </a:extLst>
              </a:tr>
              <a:tr h="210025">
                <a:tc>
                  <a:txBody>
                    <a:bodyPr/>
                    <a:lstStyle/>
                    <a:p>
                      <a:pPr algn="ctr"/>
                      <a:r>
                        <a:rPr lang="es-CO" sz="1400" dirty="0">
                          <a:effectLst/>
                          <a:latin typeface="+mn-lt"/>
                          <a:cs typeface="Arial" panose="020B0604020202020204" pitchFamily="34" charset="0"/>
                        </a:rPr>
                        <a:t>ZONA 3 - ZONA SUR</a:t>
                      </a:r>
                      <a:endParaRPr lang="es-MX" sz="1400" dirty="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r>
                        <a:rPr lang="es-CO" sz="1400">
                          <a:effectLst/>
                          <a:latin typeface="+mn-lt"/>
                          <a:cs typeface="Arial" panose="020B0604020202020204" pitchFamily="34" charset="0"/>
                        </a:rPr>
                        <a:t>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3532879"/>
                  </a:ext>
                </a:extLst>
              </a:tr>
              <a:tr h="210025">
                <a:tc>
                  <a:txBody>
                    <a:bodyPr/>
                    <a:lstStyle/>
                    <a:p>
                      <a:pPr algn="just"/>
                      <a:r>
                        <a:rPr lang="es-CO" sz="1400">
                          <a:effectLst/>
                          <a:latin typeface="+mn-lt"/>
                          <a:cs typeface="Arial" panose="020B0604020202020204" pitchFamily="34" charset="0"/>
                        </a:rPr>
                        <a:t>C.S. Concordia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r>
                        <a:rPr lang="es-CO" sz="1400">
                          <a:effectLst/>
                          <a:latin typeface="+mn-lt"/>
                          <a:cs typeface="Arial" panose="020B0604020202020204" pitchFamily="34" charset="0"/>
                        </a:rPr>
                        <a:t>Director Técnico</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022910"/>
                  </a:ext>
                </a:extLst>
              </a:tr>
              <a:tr h="210025">
                <a:tc>
                  <a:txBody>
                    <a:bodyPr/>
                    <a:lstStyle/>
                    <a:p>
                      <a:pPr algn="just"/>
                      <a:r>
                        <a:rPr lang="es-CO" sz="1400">
                          <a:effectLst/>
                          <a:latin typeface="+mn-lt"/>
                          <a:cs typeface="Arial" panose="020B0604020202020204" pitchFamily="34" charset="0"/>
                        </a:rPr>
                        <a:t>C.S. La Joya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4180214367"/>
                  </a:ext>
                </a:extLst>
              </a:tr>
              <a:tr h="210025">
                <a:tc>
                  <a:txBody>
                    <a:bodyPr/>
                    <a:lstStyle/>
                    <a:p>
                      <a:pPr algn="just"/>
                      <a:r>
                        <a:rPr lang="es-CO" sz="1400">
                          <a:effectLst/>
                          <a:latin typeface="+mn-lt"/>
                          <a:cs typeface="Arial" panose="020B0604020202020204" pitchFamily="34" charset="0"/>
                        </a:rPr>
                        <a:t>C.S. Campo Hermoso</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4104366616"/>
                  </a:ext>
                </a:extLst>
              </a:tr>
              <a:tr h="210025">
                <a:tc>
                  <a:txBody>
                    <a:bodyPr/>
                    <a:lstStyle/>
                    <a:p>
                      <a:pPr algn="just"/>
                      <a:r>
                        <a:rPr lang="es-CO" sz="1400">
                          <a:effectLst/>
                          <a:latin typeface="+mn-lt"/>
                          <a:cs typeface="Arial" panose="020B0604020202020204" pitchFamily="34" charset="0"/>
                        </a:rPr>
                        <a:t>C.S. Mutis</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421075982"/>
                  </a:ext>
                </a:extLst>
              </a:tr>
              <a:tr h="210025">
                <a:tc>
                  <a:txBody>
                    <a:bodyPr/>
                    <a:lstStyle/>
                    <a:p>
                      <a:pPr algn="just"/>
                      <a:r>
                        <a:rPr lang="es-CO" sz="1400">
                          <a:effectLst/>
                          <a:latin typeface="+mn-lt"/>
                          <a:cs typeface="Arial" panose="020B0604020202020204" pitchFamily="34" charset="0"/>
                        </a:rPr>
                        <a:t>C.S. Pablo VI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424686209"/>
                  </a:ext>
                </a:extLst>
              </a:tr>
              <a:tr h="210025">
                <a:tc>
                  <a:txBody>
                    <a:bodyPr/>
                    <a:lstStyle/>
                    <a:p>
                      <a:pPr algn="just"/>
                      <a:r>
                        <a:rPr lang="es-CO" sz="1400">
                          <a:effectLst/>
                          <a:latin typeface="+mn-lt"/>
                          <a:cs typeface="Arial" panose="020B0604020202020204" pitchFamily="34" charset="0"/>
                        </a:rPr>
                        <a:t>C.S. La Libertad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3299775078"/>
                  </a:ext>
                </a:extLst>
              </a:tr>
              <a:tr h="210025">
                <a:tc>
                  <a:txBody>
                    <a:bodyPr/>
                    <a:lstStyle/>
                    <a:p>
                      <a:pPr algn="just"/>
                      <a:r>
                        <a:rPr lang="es-CO" sz="1400">
                          <a:effectLst/>
                          <a:latin typeface="+mn-lt"/>
                          <a:cs typeface="Arial" panose="020B0604020202020204" pitchFamily="34" charset="0"/>
                        </a:rPr>
                        <a:t>C.S. Cristal Alto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634923167"/>
                  </a:ext>
                </a:extLst>
              </a:tr>
              <a:tr h="210025">
                <a:tc>
                  <a:txBody>
                    <a:bodyPr/>
                    <a:lstStyle/>
                    <a:p>
                      <a:pPr algn="just"/>
                      <a:r>
                        <a:rPr lang="es-CO" sz="1400">
                          <a:effectLst/>
                          <a:latin typeface="+mn-lt"/>
                          <a:cs typeface="Arial" panose="020B0604020202020204" pitchFamily="34" charset="0"/>
                        </a:rPr>
                        <a:t>C.S. Toledo Plata </a:t>
                      </a:r>
                      <a:endParaRPr lang="es-MX" sz="140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225298216"/>
                  </a:ext>
                </a:extLst>
              </a:tr>
              <a:tr h="210025">
                <a:tc>
                  <a:txBody>
                    <a:bodyPr/>
                    <a:lstStyle/>
                    <a:p>
                      <a:pPr algn="just"/>
                      <a:r>
                        <a:rPr lang="es-CO" sz="1400" dirty="0">
                          <a:effectLst/>
                          <a:latin typeface="+mn-lt"/>
                          <a:cs typeface="Arial" panose="020B0604020202020204" pitchFamily="34" charset="0"/>
                        </a:rPr>
                        <a:t>C.S. Bucaramanga </a:t>
                      </a:r>
                      <a:endParaRPr lang="es-MX" sz="1400" dirty="0">
                        <a:effectLst/>
                        <a:latin typeface="+mn-l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3093017144"/>
                  </a:ext>
                </a:extLst>
              </a:tr>
            </a:tbl>
          </a:graphicData>
        </a:graphic>
      </p:graphicFrame>
    </p:spTree>
    <p:extLst>
      <p:ext uri="{BB962C8B-B14F-4D97-AF65-F5344CB8AC3E}">
        <p14:creationId xmlns:p14="http://schemas.microsoft.com/office/powerpoint/2010/main" val="3878156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4106</TotalTime>
  <Words>2767</Words>
  <Application>Microsoft Office PowerPoint</Application>
  <PresentationFormat>Personalizado</PresentationFormat>
  <Paragraphs>1172</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LYLY</dc:creator>
  <cp:lastModifiedBy>Maria Antonia Habid</cp:lastModifiedBy>
  <cp:revision>201</cp:revision>
  <dcterms:created xsi:type="dcterms:W3CDTF">2020-04-21T13:53:08Z</dcterms:created>
  <dcterms:modified xsi:type="dcterms:W3CDTF">2020-09-10T18:59:37Z</dcterms:modified>
</cp:coreProperties>
</file>